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56" r:id="rId2"/>
    <p:sldId id="261" r:id="rId3"/>
    <p:sldId id="262" r:id="rId4"/>
    <p:sldId id="263" r:id="rId5"/>
    <p:sldId id="307" r:id="rId6"/>
    <p:sldId id="260" r:id="rId7"/>
    <p:sldId id="308" r:id="rId8"/>
    <p:sldId id="259" r:id="rId9"/>
    <p:sldId id="265" r:id="rId10"/>
    <p:sldId id="264" r:id="rId11"/>
    <p:sldId id="268" r:id="rId12"/>
    <p:sldId id="296" r:id="rId13"/>
    <p:sldId id="269" r:id="rId14"/>
    <p:sldId id="271" r:id="rId15"/>
    <p:sldId id="297" r:id="rId16"/>
    <p:sldId id="298" r:id="rId17"/>
    <p:sldId id="299" r:id="rId18"/>
    <p:sldId id="277" r:id="rId19"/>
    <p:sldId id="279" r:id="rId20"/>
    <p:sldId id="303" r:id="rId21"/>
    <p:sldId id="304" r:id="rId22"/>
    <p:sldId id="305" r:id="rId23"/>
    <p:sldId id="292" r:id="rId24"/>
    <p:sldId id="293" r:id="rId25"/>
    <p:sldId id="295" r:id="rId26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66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a\Desktop\FILE%20C&#7910;A%20H&#210;A\B&#7843;o%20v&#7879;%20LV\X&#7917;%20l&#253;%20s&#7889;%20li&#7879;u\File%20S100B%20s&#7917;a%20PANSS%20%23%20M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plotArea>
      <c:layout/>
      <c:barChart>
        <c:barDir val="col"/>
        <c:grouping val="stacked"/>
        <c:ser>
          <c:idx val="0"/>
          <c:order val="0"/>
          <c:tx>
            <c:strRef>
              <c:f>Sheet3!$G$60</c:f>
              <c:strCache>
                <c:ptCount val="1"/>
                <c:pt idx="0">
                  <c:v>Seri 1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Sheet3!$H$59:$J$59</c:f>
              <c:strCache>
                <c:ptCount val="3"/>
                <c:pt idx="0">
                  <c:v>S100B nhóm chứng</c:v>
                </c:pt>
                <c:pt idx="1">
                  <c:v>S100B trước điều trị</c:v>
                </c:pt>
                <c:pt idx="2">
                  <c:v>S100B sau điều trị</c:v>
                </c:pt>
              </c:strCache>
            </c:strRef>
          </c:cat>
          <c:val>
            <c:numRef>
              <c:f>Sheet3!$H$60:$J$60</c:f>
              <c:numCache>
                <c:formatCode>General</c:formatCode>
                <c:ptCount val="3"/>
                <c:pt idx="0">
                  <c:v>3.3000000000000002E-2</c:v>
                </c:pt>
                <c:pt idx="1">
                  <c:v>5.9000000000000129E-2</c:v>
                </c:pt>
                <c:pt idx="2">
                  <c:v>5.1000000000000004E-2</c:v>
                </c:pt>
              </c:numCache>
            </c:numRef>
          </c:val>
        </c:ser>
        <c:ser>
          <c:idx val="1"/>
          <c:order val="1"/>
          <c:tx>
            <c:strRef>
              <c:f>Sheet3!$G$61</c:f>
              <c:strCache>
                <c:ptCount val="1"/>
                <c:pt idx="0">
                  <c:v>seri 2</c:v>
                </c:pt>
              </c:strCache>
            </c:strRef>
          </c:tx>
          <c:spPr>
            <a:noFill/>
            <a:ln>
              <a:noFill/>
            </a:ln>
          </c:spPr>
          <c:errBars>
            <c:errBarType val="minus"/>
            <c:errValType val="percentage"/>
            <c:val val="100"/>
          </c:errBars>
          <c:cat>
            <c:strRef>
              <c:f>Sheet3!$H$59:$J$59</c:f>
              <c:strCache>
                <c:ptCount val="3"/>
                <c:pt idx="0">
                  <c:v>S100B nhóm chứng</c:v>
                </c:pt>
                <c:pt idx="1">
                  <c:v>S100B trước điều trị</c:v>
                </c:pt>
                <c:pt idx="2">
                  <c:v>S100B sau điều trị</c:v>
                </c:pt>
              </c:strCache>
            </c:strRef>
          </c:cat>
          <c:val>
            <c:numRef>
              <c:f>Sheet3!$H$61:$J$61</c:f>
              <c:numCache>
                <c:formatCode>General</c:formatCode>
                <c:ptCount val="3"/>
                <c:pt idx="0">
                  <c:v>7.2500000000000177E-3</c:v>
                </c:pt>
                <c:pt idx="1">
                  <c:v>4.0000000000000114E-3</c:v>
                </c:pt>
                <c:pt idx="2">
                  <c:v>2.0000000000000052E-3</c:v>
                </c:pt>
              </c:numCache>
            </c:numRef>
          </c:val>
        </c:ser>
        <c:ser>
          <c:idx val="2"/>
          <c:order val="2"/>
          <c:tx>
            <c:strRef>
              <c:f>Sheet3!$G$62</c:f>
              <c:strCache>
                <c:ptCount val="1"/>
                <c:pt idx="0">
                  <c:v>seri 3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Sheet3!$H$59:$J$59</c:f>
              <c:strCache>
                <c:ptCount val="3"/>
                <c:pt idx="0">
                  <c:v>S100B nhóm chứng</c:v>
                </c:pt>
                <c:pt idx="1">
                  <c:v>S100B trước điều trị</c:v>
                </c:pt>
                <c:pt idx="2">
                  <c:v>S100B sau điều trị</c:v>
                </c:pt>
              </c:strCache>
            </c:strRef>
          </c:cat>
          <c:val>
            <c:numRef>
              <c:f>Sheet3!$H$62:$J$62</c:f>
              <c:numCache>
                <c:formatCode>General</c:formatCode>
                <c:ptCount val="3"/>
                <c:pt idx="0">
                  <c:v>1.7500000000000085E-3</c:v>
                </c:pt>
                <c:pt idx="1">
                  <c:v>4.0000000000000114E-3</c:v>
                </c:pt>
                <c:pt idx="2">
                  <c:v>2.0000000000000052E-3</c:v>
                </c:pt>
              </c:numCache>
            </c:numRef>
          </c:val>
        </c:ser>
        <c:ser>
          <c:idx val="3"/>
          <c:order val="3"/>
          <c:tx>
            <c:strRef>
              <c:f>Sheet3!$G$63</c:f>
              <c:strCache>
                <c:ptCount val="1"/>
                <c:pt idx="0">
                  <c:v>seri 4</c:v>
                </c:pt>
              </c:strCache>
            </c:strRef>
          </c:tx>
          <c:spPr>
            <a:solidFill>
              <a:srgbClr val="00B050"/>
            </a:solidFill>
          </c:spPr>
          <c:errBars>
            <c:errBarType val="plus"/>
            <c:errValType val="cust"/>
            <c:plus>
              <c:numRef>
                <c:f>Sheet3!$H$64:$J$64</c:f>
                <c:numCache>
                  <c:formatCode>General</c:formatCode>
                  <c:ptCount val="3"/>
                  <c:pt idx="0">
                    <c:v>1.0500000000000028E-2</c:v>
                  </c:pt>
                  <c:pt idx="1">
                    <c:v>0.20500000000000004</c:v>
                  </c:pt>
                  <c:pt idx="2">
                    <c:v>6.5000000000000113E-2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Sheet3!$H$59:$J$59</c:f>
              <c:strCache>
                <c:ptCount val="3"/>
                <c:pt idx="0">
                  <c:v>S100B nhóm chứng</c:v>
                </c:pt>
                <c:pt idx="1">
                  <c:v>S100B trước điều trị</c:v>
                </c:pt>
                <c:pt idx="2">
                  <c:v>S100B sau điều trị</c:v>
                </c:pt>
              </c:strCache>
            </c:strRef>
          </c:cat>
          <c:val>
            <c:numRef>
              <c:f>Sheet3!$H$63:$J$63</c:f>
              <c:numCache>
                <c:formatCode>General</c:formatCode>
                <c:ptCount val="3"/>
                <c:pt idx="0">
                  <c:v>2.4999999999999992E-3</c:v>
                </c:pt>
                <c:pt idx="1">
                  <c:v>1.0000000000000023E-2</c:v>
                </c:pt>
                <c:pt idx="2">
                  <c:v>3.0000000000000109E-3</c:v>
                </c:pt>
              </c:numCache>
            </c:numRef>
          </c:val>
        </c:ser>
        <c:dLbls/>
        <c:gapWidth val="75"/>
        <c:overlap val="100"/>
        <c:axId val="62865792"/>
        <c:axId val="62867328"/>
      </c:barChart>
      <c:catAx>
        <c:axId val="628657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2867328"/>
        <c:crosses val="autoZero"/>
        <c:auto val="1"/>
        <c:lblAlgn val="ctr"/>
        <c:lblOffset val="100"/>
      </c:catAx>
      <c:valAx>
        <c:axId val="62867328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ng/mL</a:t>
                </a:r>
              </a:p>
              <a:p>
                <a:pPr>
                  <a:defRPr/>
                </a:pPr>
                <a:endParaRPr lang="en-US"/>
              </a:p>
            </c:rich>
          </c:tx>
          <c:layout>
            <c:manualLayout>
              <c:xMode val="edge"/>
              <c:yMode val="edge"/>
              <c:x val="3.1692139208701842E-2"/>
              <c:y val="3.18093571788323E-2"/>
            </c:manualLayout>
          </c:layout>
        </c:title>
        <c:numFmt formatCode="General" sourceLinked="1"/>
        <c:tickLblPos val="nextTo"/>
        <c:crossAx val="62865792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plotArea>
      <c:layout/>
      <c:barChart>
        <c:barDir val="col"/>
        <c:grouping val="stacked"/>
        <c:ser>
          <c:idx val="0"/>
          <c:order val="0"/>
          <c:tx>
            <c:strRef>
              <c:f>Sheet3!$G$71</c:f>
              <c:strCache>
                <c:ptCount val="1"/>
                <c:pt idx="0">
                  <c:v>Seri 1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Sheet3!$H$70:$I$70</c:f>
              <c:strCache>
                <c:ptCount val="2"/>
                <c:pt idx="0">
                  <c:v>PANSS trước điều trị</c:v>
                </c:pt>
                <c:pt idx="1">
                  <c:v>PANSS sau điều trị</c:v>
                </c:pt>
              </c:strCache>
            </c:strRef>
          </c:cat>
          <c:val>
            <c:numRef>
              <c:f>Sheet3!$H$71:$I$71</c:f>
              <c:numCache>
                <c:formatCode>General</c:formatCode>
                <c:ptCount val="2"/>
                <c:pt idx="0">
                  <c:v>50</c:v>
                </c:pt>
                <c:pt idx="1">
                  <c:v>33</c:v>
                </c:pt>
              </c:numCache>
            </c:numRef>
          </c:val>
        </c:ser>
        <c:ser>
          <c:idx val="1"/>
          <c:order val="1"/>
          <c:tx>
            <c:strRef>
              <c:f>Sheet3!$G$72</c:f>
              <c:strCache>
                <c:ptCount val="1"/>
                <c:pt idx="0">
                  <c:v>seri 2</c:v>
                </c:pt>
              </c:strCache>
            </c:strRef>
          </c:tx>
          <c:spPr>
            <a:noFill/>
            <a:ln>
              <a:noFill/>
            </a:ln>
          </c:spPr>
          <c:errBars>
            <c:errBarType val="minus"/>
            <c:errValType val="percentage"/>
            <c:val val="100"/>
          </c:errBars>
          <c:cat>
            <c:strRef>
              <c:f>Sheet3!$H$70:$I$70</c:f>
              <c:strCache>
                <c:ptCount val="2"/>
                <c:pt idx="0">
                  <c:v>PANSS trước điều trị</c:v>
                </c:pt>
                <c:pt idx="1">
                  <c:v>PANSS sau điều trị</c:v>
                </c:pt>
              </c:strCache>
            </c:strRef>
          </c:cat>
          <c:val>
            <c:numRef>
              <c:f>Sheet3!$H$72:$I$72</c:f>
              <c:numCache>
                <c:formatCode>General</c:formatCode>
                <c:ptCount val="2"/>
                <c:pt idx="0">
                  <c:v>22</c:v>
                </c:pt>
                <c:pt idx="1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Sheet3!$G$73</c:f>
              <c:strCache>
                <c:ptCount val="1"/>
                <c:pt idx="0">
                  <c:v>seri 3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Sheet3!$H$70:$I$70</c:f>
              <c:strCache>
                <c:ptCount val="2"/>
                <c:pt idx="0">
                  <c:v>PANSS trước điều trị</c:v>
                </c:pt>
                <c:pt idx="1">
                  <c:v>PANSS sau điều trị</c:v>
                </c:pt>
              </c:strCache>
            </c:strRef>
          </c:cat>
          <c:val>
            <c:numRef>
              <c:f>Sheet3!$H$73:$I$73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Sheet3!$G$74</c:f>
              <c:strCache>
                <c:ptCount val="1"/>
                <c:pt idx="0">
                  <c:v>seri 4</c:v>
                </c:pt>
              </c:strCache>
            </c:strRef>
          </c:tx>
          <c:spPr>
            <a:solidFill>
              <a:srgbClr val="00B050"/>
            </a:solidFill>
          </c:spPr>
          <c:errBars>
            <c:errBarType val="plus"/>
            <c:errValType val="cust"/>
            <c:plus>
              <c:numRef>
                <c:f>Sheet3!$H$75:$I$75</c:f>
                <c:numCache>
                  <c:formatCode>General</c:formatCode>
                  <c:ptCount val="2"/>
                  <c:pt idx="0">
                    <c:v>64</c:v>
                  </c:pt>
                  <c:pt idx="1">
                    <c:v>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Sheet3!$H$70:$I$70</c:f>
              <c:strCache>
                <c:ptCount val="2"/>
                <c:pt idx="0">
                  <c:v>PANSS trước điều trị</c:v>
                </c:pt>
                <c:pt idx="1">
                  <c:v>PANSS sau điều trị</c:v>
                </c:pt>
              </c:strCache>
            </c:strRef>
          </c:cat>
          <c:val>
            <c:numRef>
              <c:f>Sheet3!$H$74:$I$74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</c:ser>
        <c:dLbls/>
        <c:overlap val="100"/>
        <c:axId val="58973184"/>
        <c:axId val="62878464"/>
      </c:barChart>
      <c:catAx>
        <c:axId val="5897318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62878464"/>
        <c:crosses val="autoZero"/>
        <c:auto val="1"/>
        <c:lblAlgn val="ctr"/>
        <c:lblOffset val="100"/>
      </c:catAx>
      <c:valAx>
        <c:axId val="62878464"/>
        <c:scaling>
          <c:orientation val="minMax"/>
        </c:scaling>
        <c:axPos val="l"/>
        <c:majorGridlines/>
        <c:numFmt formatCode="General" sourceLinked="1"/>
        <c:tickLblPos val="nextTo"/>
        <c:crossAx val="58973184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3374983567468574"/>
          <c:y val="0.19799839090465451"/>
          <c:w val="0.78196111496425647"/>
          <c:h val="0.58900038248987763"/>
        </c:manualLayout>
      </c:layout>
      <c:scatterChart>
        <c:scatterStyle val="lineMarker"/>
        <c:ser>
          <c:idx val="0"/>
          <c:order val="0"/>
          <c:tx>
            <c:v>TQ S100B-PANSS trước điều trị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1.8301261565102301E-2"/>
                  <c:y val="-0.2455511151558319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pre treament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ng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/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) = 0,002 *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PANSS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pre treament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)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– 0,081</a:t>
                    </a:r>
                  </a:p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 = 0,679, p &lt; 0,001)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'Pans tổng'!$B$2:$B$38</c:f>
              <c:numCache>
                <c:formatCode>General</c:formatCode>
                <c:ptCount val="37"/>
                <c:pt idx="0">
                  <c:v>96</c:v>
                </c:pt>
                <c:pt idx="1">
                  <c:v>84</c:v>
                </c:pt>
                <c:pt idx="2">
                  <c:v>81</c:v>
                </c:pt>
                <c:pt idx="3">
                  <c:v>84</c:v>
                </c:pt>
                <c:pt idx="4">
                  <c:v>96</c:v>
                </c:pt>
                <c:pt idx="5">
                  <c:v>83</c:v>
                </c:pt>
                <c:pt idx="6">
                  <c:v>70</c:v>
                </c:pt>
                <c:pt idx="7">
                  <c:v>75</c:v>
                </c:pt>
                <c:pt idx="8">
                  <c:v>76</c:v>
                </c:pt>
                <c:pt idx="9">
                  <c:v>76</c:v>
                </c:pt>
                <c:pt idx="10">
                  <c:v>73</c:v>
                </c:pt>
                <c:pt idx="11">
                  <c:v>86</c:v>
                </c:pt>
                <c:pt idx="12">
                  <c:v>68</c:v>
                </c:pt>
                <c:pt idx="13">
                  <c:v>67</c:v>
                </c:pt>
                <c:pt idx="14">
                  <c:v>73</c:v>
                </c:pt>
                <c:pt idx="15">
                  <c:v>57</c:v>
                </c:pt>
                <c:pt idx="16">
                  <c:v>64</c:v>
                </c:pt>
                <c:pt idx="17">
                  <c:v>86</c:v>
                </c:pt>
                <c:pt idx="18">
                  <c:v>80</c:v>
                </c:pt>
                <c:pt idx="19">
                  <c:v>88</c:v>
                </c:pt>
                <c:pt idx="20">
                  <c:v>87</c:v>
                </c:pt>
                <c:pt idx="21">
                  <c:v>78</c:v>
                </c:pt>
                <c:pt idx="22">
                  <c:v>67</c:v>
                </c:pt>
                <c:pt idx="23">
                  <c:v>71</c:v>
                </c:pt>
                <c:pt idx="24">
                  <c:v>50</c:v>
                </c:pt>
                <c:pt idx="25">
                  <c:v>76</c:v>
                </c:pt>
                <c:pt idx="26">
                  <c:v>78</c:v>
                </c:pt>
                <c:pt idx="27">
                  <c:v>77</c:v>
                </c:pt>
                <c:pt idx="28">
                  <c:v>63</c:v>
                </c:pt>
                <c:pt idx="29">
                  <c:v>83</c:v>
                </c:pt>
                <c:pt idx="30">
                  <c:v>83</c:v>
                </c:pt>
                <c:pt idx="31">
                  <c:v>80</c:v>
                </c:pt>
                <c:pt idx="32">
                  <c:v>147</c:v>
                </c:pt>
                <c:pt idx="33">
                  <c:v>72</c:v>
                </c:pt>
                <c:pt idx="34">
                  <c:v>82</c:v>
                </c:pt>
                <c:pt idx="35">
                  <c:v>72</c:v>
                </c:pt>
                <c:pt idx="36">
                  <c:v>81</c:v>
                </c:pt>
              </c:numCache>
            </c:numRef>
          </c:xVal>
          <c:yVal>
            <c:numRef>
              <c:f>'Pans tổng'!$A$2:$A$38</c:f>
              <c:numCache>
                <c:formatCode>General</c:formatCode>
                <c:ptCount val="37"/>
                <c:pt idx="0">
                  <c:v>0.111</c:v>
                </c:pt>
                <c:pt idx="1">
                  <c:v>0.17600000000000021</c:v>
                </c:pt>
                <c:pt idx="2">
                  <c:v>6.9000000000000034E-2</c:v>
                </c:pt>
                <c:pt idx="3">
                  <c:v>7.0000000000000021E-2</c:v>
                </c:pt>
                <c:pt idx="4">
                  <c:v>7.1999999999999995E-2</c:v>
                </c:pt>
                <c:pt idx="5">
                  <c:v>0.1</c:v>
                </c:pt>
                <c:pt idx="6">
                  <c:v>6.3E-2</c:v>
                </c:pt>
                <c:pt idx="7">
                  <c:v>6.2000000000000034E-2</c:v>
                </c:pt>
                <c:pt idx="8">
                  <c:v>6.6000000000000003E-2</c:v>
                </c:pt>
                <c:pt idx="9">
                  <c:v>6.2000000000000034E-2</c:v>
                </c:pt>
                <c:pt idx="10">
                  <c:v>5.9000000000000115E-2</c:v>
                </c:pt>
                <c:pt idx="11">
                  <c:v>6.3E-2</c:v>
                </c:pt>
                <c:pt idx="12">
                  <c:v>6.8000000000000019E-2</c:v>
                </c:pt>
                <c:pt idx="13">
                  <c:v>5.9000000000000115E-2</c:v>
                </c:pt>
                <c:pt idx="14">
                  <c:v>7.6999999999999999E-2</c:v>
                </c:pt>
                <c:pt idx="15">
                  <c:v>7.0999999999999994E-2</c:v>
                </c:pt>
                <c:pt idx="16">
                  <c:v>6.5000000000000002E-2</c:v>
                </c:pt>
                <c:pt idx="17">
                  <c:v>6.1000000000000013E-2</c:v>
                </c:pt>
                <c:pt idx="18">
                  <c:v>0.21600000000000033</c:v>
                </c:pt>
                <c:pt idx="19">
                  <c:v>9.0000000000000024E-2</c:v>
                </c:pt>
                <c:pt idx="20">
                  <c:v>0.10500000000000002</c:v>
                </c:pt>
                <c:pt idx="21">
                  <c:v>6.2000000000000034E-2</c:v>
                </c:pt>
                <c:pt idx="22">
                  <c:v>5.9000000000000115E-2</c:v>
                </c:pt>
                <c:pt idx="23">
                  <c:v>6.7000000000000004E-2</c:v>
                </c:pt>
                <c:pt idx="24">
                  <c:v>5.9000000000000115E-2</c:v>
                </c:pt>
                <c:pt idx="25">
                  <c:v>6.1000000000000013E-2</c:v>
                </c:pt>
                <c:pt idx="26">
                  <c:v>7.0999999999999994E-2</c:v>
                </c:pt>
                <c:pt idx="27">
                  <c:v>6.3E-2</c:v>
                </c:pt>
                <c:pt idx="28">
                  <c:v>9.2000000000000026E-2</c:v>
                </c:pt>
                <c:pt idx="29">
                  <c:v>6.9000000000000034E-2</c:v>
                </c:pt>
                <c:pt idx="30">
                  <c:v>6.5000000000000002E-2</c:v>
                </c:pt>
                <c:pt idx="31">
                  <c:v>6.5000000000000002E-2</c:v>
                </c:pt>
                <c:pt idx="32">
                  <c:v>0.28200000000000008</c:v>
                </c:pt>
                <c:pt idx="33">
                  <c:v>6.3E-2</c:v>
                </c:pt>
                <c:pt idx="34">
                  <c:v>6.6000000000000003E-2</c:v>
                </c:pt>
                <c:pt idx="35">
                  <c:v>7.3999999999999996E-2</c:v>
                </c:pt>
                <c:pt idx="36">
                  <c:v>7.6999999999999999E-2</c:v>
                </c:pt>
              </c:numCache>
            </c:numRef>
          </c:yVal>
        </c:ser>
        <c:dLbls/>
        <c:axId val="64167296"/>
        <c:axId val="64202240"/>
      </c:scatterChart>
      <c:valAx>
        <c:axId val="641672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r>
                  <a:rPr lang="vi-VN" sz="140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PANSS</a:t>
                </a:r>
                <a:r>
                  <a:rPr lang="vi-VN" sz="1400" baseline="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 score pre treament</a:t>
                </a:r>
                <a:endParaRPr lang="en-US" sz="1400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spPr>
            <a:ln>
              <a:solidFill>
                <a:schemeClr val="bg1"/>
              </a:solidFill>
            </a:ln>
          </c:spPr>
        </c:title>
        <c:numFmt formatCode="General" sourceLinked="1"/>
        <c:tickLblPos val="nextTo"/>
        <c:crossAx val="64202240"/>
        <c:crosses val="autoZero"/>
        <c:crossBetween val="midCat"/>
      </c:valAx>
      <c:valAx>
        <c:axId val="64202240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r>
                  <a:rPr lang="en-US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</a:t>
                </a:r>
                <a:r>
                  <a:rPr lang="en-US" sz="1400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1400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pre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spPr>
            <a:solidFill>
              <a:schemeClr val="bg1"/>
            </a:solidFill>
          </c:spPr>
        </c:title>
        <c:numFmt formatCode="General" sourceLinked="1"/>
        <c:tickLblPos val="nextTo"/>
        <c:crossAx val="64167296"/>
        <c:crosses val="autoZero"/>
        <c:crossBetween val="midCat"/>
      </c:valAx>
      <c:spPr>
        <a:ln>
          <a:solidFill>
            <a:schemeClr val="bg2">
              <a:lumMod val="90000"/>
            </a:schemeClr>
          </a:solidFill>
        </a:ln>
      </c:spPr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4576742845518711"/>
          <c:y val="0.19464830715256129"/>
          <c:w val="0.81710379652127774"/>
          <c:h val="0.61245096875453386"/>
        </c:manualLayout>
      </c:layout>
      <c:scatterChart>
        <c:scatterStyle val="lineMarker"/>
        <c:ser>
          <c:idx val="0"/>
          <c:order val="0"/>
          <c:tx>
            <c:v>tq sau dt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0.13450799737842228"/>
                  <c:y val="-0.29913135229955551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post treament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200" b="1" i="0" u="none" strike="noStrike" baseline="0" dirty="0" err="1" smtClean="0">
                        <a:latin typeface="Times New Roman" pitchFamily="18" charset="0"/>
                        <a:cs typeface="Times New Roman" pitchFamily="18" charset="0"/>
                      </a:rPr>
                      <a:t>ng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/</a:t>
                    </a:r>
                    <a:r>
                      <a:rPr lang="en-US" sz="1200" b="1" i="0" u="none" strike="noStrike" baseline="0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) = 0,002 *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PANSS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post treament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)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– 0,025</a:t>
                    </a:r>
                  </a:p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 = 0,728, p&lt; 0,001)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'Pans tổng'!$E$2:$E$38</c:f>
              <c:numCache>
                <c:formatCode>General</c:formatCode>
                <c:ptCount val="37"/>
                <c:pt idx="0">
                  <c:v>55</c:v>
                </c:pt>
                <c:pt idx="1">
                  <c:v>59</c:v>
                </c:pt>
                <c:pt idx="2">
                  <c:v>45</c:v>
                </c:pt>
                <c:pt idx="3">
                  <c:v>44</c:v>
                </c:pt>
                <c:pt idx="4">
                  <c:v>46</c:v>
                </c:pt>
                <c:pt idx="5">
                  <c:v>42</c:v>
                </c:pt>
                <c:pt idx="6">
                  <c:v>44</c:v>
                </c:pt>
                <c:pt idx="7">
                  <c:v>43</c:v>
                </c:pt>
                <c:pt idx="8">
                  <c:v>41</c:v>
                </c:pt>
                <c:pt idx="9">
                  <c:v>42</c:v>
                </c:pt>
                <c:pt idx="10">
                  <c:v>37</c:v>
                </c:pt>
                <c:pt idx="11">
                  <c:v>51</c:v>
                </c:pt>
                <c:pt idx="12">
                  <c:v>47</c:v>
                </c:pt>
                <c:pt idx="13">
                  <c:v>40</c:v>
                </c:pt>
                <c:pt idx="14">
                  <c:v>42</c:v>
                </c:pt>
                <c:pt idx="15">
                  <c:v>37</c:v>
                </c:pt>
                <c:pt idx="16">
                  <c:v>35</c:v>
                </c:pt>
                <c:pt idx="17">
                  <c:v>47</c:v>
                </c:pt>
                <c:pt idx="18">
                  <c:v>56</c:v>
                </c:pt>
                <c:pt idx="19">
                  <c:v>57</c:v>
                </c:pt>
                <c:pt idx="20">
                  <c:v>52</c:v>
                </c:pt>
                <c:pt idx="21">
                  <c:v>41</c:v>
                </c:pt>
                <c:pt idx="22">
                  <c:v>40</c:v>
                </c:pt>
                <c:pt idx="23">
                  <c:v>36</c:v>
                </c:pt>
                <c:pt idx="24">
                  <c:v>33</c:v>
                </c:pt>
                <c:pt idx="25">
                  <c:v>42</c:v>
                </c:pt>
                <c:pt idx="26">
                  <c:v>42</c:v>
                </c:pt>
                <c:pt idx="27">
                  <c:v>40</c:v>
                </c:pt>
                <c:pt idx="28">
                  <c:v>44</c:v>
                </c:pt>
                <c:pt idx="29">
                  <c:v>44</c:v>
                </c:pt>
                <c:pt idx="30">
                  <c:v>39</c:v>
                </c:pt>
                <c:pt idx="31">
                  <c:v>40</c:v>
                </c:pt>
                <c:pt idx="32">
                  <c:v>37</c:v>
                </c:pt>
                <c:pt idx="33">
                  <c:v>37</c:v>
                </c:pt>
                <c:pt idx="34">
                  <c:v>38</c:v>
                </c:pt>
                <c:pt idx="35">
                  <c:v>41</c:v>
                </c:pt>
                <c:pt idx="36">
                  <c:v>43</c:v>
                </c:pt>
              </c:numCache>
            </c:numRef>
          </c:xVal>
          <c:yVal>
            <c:numRef>
              <c:f>'Pans tổng'!$D$2:$D$38</c:f>
              <c:numCache>
                <c:formatCode>General</c:formatCode>
                <c:ptCount val="37"/>
                <c:pt idx="0">
                  <c:v>0.10900000000000012</c:v>
                </c:pt>
                <c:pt idx="1">
                  <c:v>0.12300000000000012</c:v>
                </c:pt>
                <c:pt idx="2">
                  <c:v>5.6000000000000001E-2</c:v>
                </c:pt>
                <c:pt idx="3">
                  <c:v>5.5000000000000014E-2</c:v>
                </c:pt>
                <c:pt idx="4">
                  <c:v>5.8000000000000003E-2</c:v>
                </c:pt>
                <c:pt idx="5">
                  <c:v>5.6000000000000001E-2</c:v>
                </c:pt>
                <c:pt idx="6">
                  <c:v>5.1000000000000004E-2</c:v>
                </c:pt>
                <c:pt idx="7">
                  <c:v>5.5000000000000014E-2</c:v>
                </c:pt>
                <c:pt idx="8">
                  <c:v>5.3000000000000012E-2</c:v>
                </c:pt>
                <c:pt idx="9">
                  <c:v>5.3999999999999999E-2</c:v>
                </c:pt>
                <c:pt idx="10">
                  <c:v>5.1999999999999998E-2</c:v>
                </c:pt>
                <c:pt idx="11">
                  <c:v>5.6000000000000001E-2</c:v>
                </c:pt>
                <c:pt idx="12">
                  <c:v>5.3000000000000012E-2</c:v>
                </c:pt>
                <c:pt idx="13">
                  <c:v>5.1000000000000004E-2</c:v>
                </c:pt>
                <c:pt idx="14">
                  <c:v>5.9000000000000115E-2</c:v>
                </c:pt>
                <c:pt idx="15">
                  <c:v>5.7000000000000023E-2</c:v>
                </c:pt>
                <c:pt idx="16">
                  <c:v>5.3000000000000012E-2</c:v>
                </c:pt>
                <c:pt idx="17">
                  <c:v>5.1999999999999998E-2</c:v>
                </c:pt>
                <c:pt idx="18">
                  <c:v>0.10900000000000012</c:v>
                </c:pt>
                <c:pt idx="19">
                  <c:v>6.1000000000000013E-2</c:v>
                </c:pt>
                <c:pt idx="20">
                  <c:v>7.6999999999999999E-2</c:v>
                </c:pt>
                <c:pt idx="21">
                  <c:v>5.3000000000000012E-2</c:v>
                </c:pt>
                <c:pt idx="22">
                  <c:v>5.1999999999999998E-2</c:v>
                </c:pt>
                <c:pt idx="23">
                  <c:v>5.5000000000000014E-2</c:v>
                </c:pt>
                <c:pt idx="24">
                  <c:v>5.3000000000000012E-2</c:v>
                </c:pt>
                <c:pt idx="25">
                  <c:v>5.5000000000000014E-2</c:v>
                </c:pt>
                <c:pt idx="26">
                  <c:v>5.3000000000000012E-2</c:v>
                </c:pt>
                <c:pt idx="27">
                  <c:v>5.1999999999999998E-2</c:v>
                </c:pt>
                <c:pt idx="28">
                  <c:v>6.6000000000000003E-2</c:v>
                </c:pt>
                <c:pt idx="29">
                  <c:v>5.1999999999999998E-2</c:v>
                </c:pt>
                <c:pt idx="30">
                  <c:v>5.1000000000000004E-2</c:v>
                </c:pt>
                <c:pt idx="31">
                  <c:v>5.5000000000000014E-2</c:v>
                </c:pt>
                <c:pt idx="32">
                  <c:v>5.7000000000000023E-2</c:v>
                </c:pt>
                <c:pt idx="33">
                  <c:v>5.3000000000000012E-2</c:v>
                </c:pt>
                <c:pt idx="34">
                  <c:v>5.1999999999999998E-2</c:v>
                </c:pt>
                <c:pt idx="35">
                  <c:v>6.3E-2</c:v>
                </c:pt>
                <c:pt idx="36">
                  <c:v>6.2000000000000034E-2</c:v>
                </c:pt>
              </c:numCache>
            </c:numRef>
          </c:yVal>
        </c:ser>
        <c:dLbls/>
        <c:axId val="64231296"/>
        <c:axId val="64249856"/>
      </c:scatterChart>
      <c:valAx>
        <c:axId val="642312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aseline="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PANSS </a:t>
                </a:r>
                <a:r>
                  <a:rPr lang="vi-VN" sz="1400" baseline="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post treament</a:t>
                </a:r>
                <a:endParaRPr lang="en-US" sz="1400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</c:title>
        <c:numFmt formatCode="General" sourceLinked="1"/>
        <c:tickLblPos val="nextTo"/>
        <c:crossAx val="64249856"/>
        <c:crosses val="autoZero"/>
        <c:crossBetween val="midCat"/>
      </c:valAx>
      <c:valAx>
        <c:axId val="64249856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</a:t>
                </a:r>
                <a:r>
                  <a:rPr lang="en-US" sz="1400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1400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post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spPr>
            <a:solidFill>
              <a:sysClr val="window" lastClr="FFFFFF"/>
            </a:solidFill>
          </c:spPr>
        </c:title>
        <c:numFmt formatCode="General" sourceLinked="1"/>
        <c:tickLblPos val="nextTo"/>
        <c:crossAx val="64231296"/>
        <c:crosses val="autoZero"/>
        <c:crossBetween val="midCat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5283851217038091"/>
          <c:y val="0.19081877923154317"/>
          <c:w val="0.80417472945864432"/>
          <c:h val="0.70859642544681911"/>
        </c:manualLayout>
      </c:layout>
      <c:scatterChart>
        <c:scatterStyle val="lineMarker"/>
        <c:ser>
          <c:idx val="0"/>
          <c:order val="0"/>
          <c:tx>
            <c:v>TQCHENH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4.2375578269353918E-2"/>
                  <c:y val="-0.3009981647030963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difference in treament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ng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/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) = 0,002 *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PANSS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difference in treament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)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- 0,043</a:t>
                    </a:r>
                  </a:p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(r=0,705, p &lt; 0,001)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'Pans tổng'!$H$2:$H$38</c:f>
              <c:numCache>
                <c:formatCode>General</c:formatCode>
                <c:ptCount val="37"/>
                <c:pt idx="0">
                  <c:v>41</c:v>
                </c:pt>
                <c:pt idx="1">
                  <c:v>25</c:v>
                </c:pt>
                <c:pt idx="2">
                  <c:v>36</c:v>
                </c:pt>
                <c:pt idx="3">
                  <c:v>40</c:v>
                </c:pt>
                <c:pt idx="4">
                  <c:v>50</c:v>
                </c:pt>
                <c:pt idx="5">
                  <c:v>41</c:v>
                </c:pt>
                <c:pt idx="6">
                  <c:v>26</c:v>
                </c:pt>
                <c:pt idx="7">
                  <c:v>32</c:v>
                </c:pt>
                <c:pt idx="8">
                  <c:v>35</c:v>
                </c:pt>
                <c:pt idx="9">
                  <c:v>34</c:v>
                </c:pt>
                <c:pt idx="10">
                  <c:v>36</c:v>
                </c:pt>
                <c:pt idx="11">
                  <c:v>35</c:v>
                </c:pt>
                <c:pt idx="12">
                  <c:v>21</c:v>
                </c:pt>
                <c:pt idx="13">
                  <c:v>27</c:v>
                </c:pt>
                <c:pt idx="14">
                  <c:v>31</c:v>
                </c:pt>
                <c:pt idx="15">
                  <c:v>20</c:v>
                </c:pt>
                <c:pt idx="16">
                  <c:v>29</c:v>
                </c:pt>
                <c:pt idx="17">
                  <c:v>39</c:v>
                </c:pt>
                <c:pt idx="18">
                  <c:v>24</c:v>
                </c:pt>
                <c:pt idx="19">
                  <c:v>31</c:v>
                </c:pt>
                <c:pt idx="20">
                  <c:v>35</c:v>
                </c:pt>
                <c:pt idx="21">
                  <c:v>37</c:v>
                </c:pt>
                <c:pt idx="22">
                  <c:v>27</c:v>
                </c:pt>
                <c:pt idx="23">
                  <c:v>35</c:v>
                </c:pt>
                <c:pt idx="24">
                  <c:v>17</c:v>
                </c:pt>
                <c:pt idx="25">
                  <c:v>34</c:v>
                </c:pt>
                <c:pt idx="26">
                  <c:v>36</c:v>
                </c:pt>
                <c:pt idx="27">
                  <c:v>37</c:v>
                </c:pt>
                <c:pt idx="28">
                  <c:v>19</c:v>
                </c:pt>
                <c:pt idx="29">
                  <c:v>39</c:v>
                </c:pt>
                <c:pt idx="30">
                  <c:v>44</c:v>
                </c:pt>
                <c:pt idx="31">
                  <c:v>40</c:v>
                </c:pt>
                <c:pt idx="32">
                  <c:v>110</c:v>
                </c:pt>
                <c:pt idx="33">
                  <c:v>35</c:v>
                </c:pt>
                <c:pt idx="34">
                  <c:v>44</c:v>
                </c:pt>
                <c:pt idx="35">
                  <c:v>31</c:v>
                </c:pt>
                <c:pt idx="36">
                  <c:v>38</c:v>
                </c:pt>
              </c:numCache>
            </c:numRef>
          </c:xVal>
          <c:yVal>
            <c:numRef>
              <c:f>'Pans tổng'!$G$2:$G$38</c:f>
              <c:numCache>
                <c:formatCode>General</c:formatCode>
                <c:ptCount val="37"/>
                <c:pt idx="0">
                  <c:v>2.0000000000000052E-3</c:v>
                </c:pt>
                <c:pt idx="1">
                  <c:v>5.3000000000000012E-2</c:v>
                </c:pt>
                <c:pt idx="2">
                  <c:v>1.3000000000000032E-2</c:v>
                </c:pt>
                <c:pt idx="3">
                  <c:v>1.5000000000000025E-2</c:v>
                </c:pt>
                <c:pt idx="4">
                  <c:v>1.3999999999999992E-2</c:v>
                </c:pt>
                <c:pt idx="5">
                  <c:v>4.4000000000000032E-2</c:v>
                </c:pt>
                <c:pt idx="6">
                  <c:v>1.2000000000000005E-2</c:v>
                </c:pt>
                <c:pt idx="7">
                  <c:v>7.0000000000000106E-3</c:v>
                </c:pt>
                <c:pt idx="8">
                  <c:v>1.3000000000000032E-2</c:v>
                </c:pt>
                <c:pt idx="9">
                  <c:v>8.0000000000000227E-3</c:v>
                </c:pt>
                <c:pt idx="10">
                  <c:v>7.0000000000000106E-3</c:v>
                </c:pt>
                <c:pt idx="11">
                  <c:v>7.0000000000000106E-3</c:v>
                </c:pt>
                <c:pt idx="12">
                  <c:v>1.5000000000000025E-2</c:v>
                </c:pt>
                <c:pt idx="13">
                  <c:v>8.0000000000000227E-3</c:v>
                </c:pt>
                <c:pt idx="14">
                  <c:v>1.8000000000000023E-2</c:v>
                </c:pt>
                <c:pt idx="15">
                  <c:v>1.3999999999999992E-2</c:v>
                </c:pt>
                <c:pt idx="16">
                  <c:v>1.2000000000000005E-2</c:v>
                </c:pt>
                <c:pt idx="17">
                  <c:v>9.0000000000000028E-3</c:v>
                </c:pt>
                <c:pt idx="18">
                  <c:v>0.10700000000000012</c:v>
                </c:pt>
                <c:pt idx="19">
                  <c:v>2.8999999999999998E-2</c:v>
                </c:pt>
                <c:pt idx="20">
                  <c:v>2.8000000000000001E-2</c:v>
                </c:pt>
                <c:pt idx="21">
                  <c:v>9.0000000000000028E-3</c:v>
                </c:pt>
                <c:pt idx="22">
                  <c:v>7.0000000000000106E-3</c:v>
                </c:pt>
                <c:pt idx="23">
                  <c:v>1.2000000000000005E-2</c:v>
                </c:pt>
                <c:pt idx="24">
                  <c:v>6.0000000000000097E-3</c:v>
                </c:pt>
                <c:pt idx="25">
                  <c:v>6.0000000000000097E-3</c:v>
                </c:pt>
                <c:pt idx="26">
                  <c:v>1.7999999999999995E-2</c:v>
                </c:pt>
                <c:pt idx="27">
                  <c:v>1.1000000000000034E-2</c:v>
                </c:pt>
                <c:pt idx="28">
                  <c:v>2.5999999999999995E-2</c:v>
                </c:pt>
                <c:pt idx="29">
                  <c:v>1.7000000000000022E-2</c:v>
                </c:pt>
                <c:pt idx="30">
                  <c:v>1.4000000000000005E-2</c:v>
                </c:pt>
                <c:pt idx="31">
                  <c:v>1.0000000000000005E-2</c:v>
                </c:pt>
                <c:pt idx="32">
                  <c:v>0.22500000000000001</c:v>
                </c:pt>
                <c:pt idx="33">
                  <c:v>1.0000000000000005E-2</c:v>
                </c:pt>
                <c:pt idx="34">
                  <c:v>1.4000000000000005E-2</c:v>
                </c:pt>
                <c:pt idx="35">
                  <c:v>1.0999999999999996E-2</c:v>
                </c:pt>
                <c:pt idx="36">
                  <c:v>1.4999999999999998E-2</c:v>
                </c:pt>
              </c:numCache>
            </c:numRef>
          </c:yVal>
        </c:ser>
        <c:dLbls/>
        <c:axId val="64291200"/>
        <c:axId val="64293120"/>
      </c:scatterChart>
      <c:valAx>
        <c:axId val="64291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i="0" u="none" strike="noStrike" baseline="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PANSS</a:t>
                </a: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 difference in treament</a:t>
                </a:r>
                <a:endParaRPr lang="en-US" sz="1400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37445283029091803"/>
              <c:y val="0.87423956334060204"/>
            </c:manualLayout>
          </c:layout>
        </c:title>
        <c:numFmt formatCode="General" sourceLinked="1"/>
        <c:tickLblPos val="nextTo"/>
        <c:crossAx val="64293120"/>
        <c:crosses val="autoZero"/>
        <c:crossBetween val="midCat"/>
      </c:valAx>
      <c:valAx>
        <c:axId val="64293120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i="0" u="none" strike="noStrike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 </a:t>
                </a:r>
                <a:r>
                  <a:rPr lang="vi-VN" sz="1400" b="1" i="0" u="none" strike="noStrike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difference in treament</a:t>
                </a:r>
                <a:r>
                  <a:rPr lang="en-US" sz="1400" b="1" i="0" u="none" strike="noStrike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spPr>
            <a:solidFill>
              <a:sysClr val="window" lastClr="FFFFFF"/>
            </a:solidFill>
          </c:spPr>
        </c:title>
        <c:numFmt formatCode="General" sourceLinked="1"/>
        <c:tickLblPos val="nextTo"/>
        <c:crossAx val="64291200"/>
        <c:crosses val="autoZero"/>
        <c:crossBetween val="midCat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4652912288402994"/>
          <c:y val="0.18747709167933047"/>
          <c:w val="0.81614804247030348"/>
          <c:h val="0.63632940619264899"/>
        </c:manualLayout>
      </c:layout>
      <c:scatterChart>
        <c:scatterStyle val="lineMarker"/>
        <c:ser>
          <c:idx val="0"/>
          <c:order val="0"/>
          <c:tx>
            <c:v>DT lan 1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9.2221643026329028E-2"/>
                  <c:y val="-0.4302780573480948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+mj-lt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pre treament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 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(</a:t>
                    </a:r>
                    <a:r>
                      <a:rPr lang="en-US" sz="1200" b="1" i="0" u="none" strike="noStrike" baseline="0" dirty="0" err="1">
                        <a:latin typeface="+mj-lt"/>
                      </a:rPr>
                      <a:t>ng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/</a:t>
                    </a:r>
                    <a:r>
                      <a:rPr lang="en-US" sz="1200" b="1" i="0" u="none" strike="noStrike" baseline="0" dirty="0" err="1">
                        <a:latin typeface="+mj-lt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)</a:t>
                    </a:r>
                    <a:r>
                      <a:rPr lang="vi-VN" sz="1200" b="1" i="0" u="none" strike="noStrike" baseline="0" dirty="0">
                        <a:latin typeface="+mj-lt"/>
                      </a:rPr>
                      <a:t> = 0,004 * 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positive symptom PANSS subscore pre treament (score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)</a:t>
                    </a:r>
                    <a:endParaRPr lang="en-US" sz="1200" b="1" i="0" u="none" strike="noStrike" baseline="0" dirty="0">
                      <a:latin typeface="+mj-lt"/>
                    </a:endParaRPr>
                  </a:p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+mj-lt"/>
                      </a:rPr>
                      <a:t>(r = 0,402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, p = 0,014)</a:t>
                    </a:r>
                    <a:endParaRPr lang="en-US" sz="1200" b="1" dirty="0">
                      <a:latin typeface="+mj-lt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'Dương tính'!$B$2:$B$38</c:f>
              <c:numCache>
                <c:formatCode>General</c:formatCode>
                <c:ptCount val="37"/>
                <c:pt idx="0">
                  <c:v>22</c:v>
                </c:pt>
                <c:pt idx="1">
                  <c:v>13</c:v>
                </c:pt>
                <c:pt idx="2">
                  <c:v>27</c:v>
                </c:pt>
                <c:pt idx="3">
                  <c:v>18</c:v>
                </c:pt>
                <c:pt idx="4">
                  <c:v>27</c:v>
                </c:pt>
                <c:pt idx="5">
                  <c:v>15</c:v>
                </c:pt>
                <c:pt idx="6">
                  <c:v>18</c:v>
                </c:pt>
                <c:pt idx="7">
                  <c:v>18</c:v>
                </c:pt>
                <c:pt idx="8">
                  <c:v>21</c:v>
                </c:pt>
                <c:pt idx="9">
                  <c:v>29</c:v>
                </c:pt>
                <c:pt idx="10">
                  <c:v>17</c:v>
                </c:pt>
                <c:pt idx="11">
                  <c:v>13</c:v>
                </c:pt>
                <c:pt idx="12">
                  <c:v>21</c:v>
                </c:pt>
                <c:pt idx="13">
                  <c:v>21</c:v>
                </c:pt>
                <c:pt idx="14">
                  <c:v>15</c:v>
                </c:pt>
                <c:pt idx="15">
                  <c:v>19</c:v>
                </c:pt>
                <c:pt idx="16">
                  <c:v>19</c:v>
                </c:pt>
                <c:pt idx="17">
                  <c:v>21</c:v>
                </c:pt>
                <c:pt idx="18">
                  <c:v>23</c:v>
                </c:pt>
                <c:pt idx="19">
                  <c:v>21</c:v>
                </c:pt>
                <c:pt idx="20">
                  <c:v>23</c:v>
                </c:pt>
                <c:pt idx="21">
                  <c:v>22</c:v>
                </c:pt>
                <c:pt idx="22">
                  <c:v>17</c:v>
                </c:pt>
                <c:pt idx="23">
                  <c:v>26</c:v>
                </c:pt>
                <c:pt idx="24">
                  <c:v>19</c:v>
                </c:pt>
                <c:pt idx="25">
                  <c:v>16</c:v>
                </c:pt>
                <c:pt idx="26">
                  <c:v>18</c:v>
                </c:pt>
                <c:pt idx="27">
                  <c:v>18</c:v>
                </c:pt>
                <c:pt idx="28">
                  <c:v>22</c:v>
                </c:pt>
                <c:pt idx="29">
                  <c:v>17</c:v>
                </c:pt>
                <c:pt idx="30">
                  <c:v>15</c:v>
                </c:pt>
                <c:pt idx="31">
                  <c:v>20</c:v>
                </c:pt>
                <c:pt idx="32">
                  <c:v>35</c:v>
                </c:pt>
                <c:pt idx="33">
                  <c:v>19</c:v>
                </c:pt>
                <c:pt idx="34">
                  <c:v>21</c:v>
                </c:pt>
                <c:pt idx="35">
                  <c:v>19</c:v>
                </c:pt>
                <c:pt idx="36">
                  <c:v>20</c:v>
                </c:pt>
              </c:numCache>
            </c:numRef>
          </c:xVal>
          <c:yVal>
            <c:numRef>
              <c:f>'Dương tính'!$A$2:$A$38</c:f>
              <c:numCache>
                <c:formatCode>General</c:formatCode>
                <c:ptCount val="37"/>
                <c:pt idx="0">
                  <c:v>0.111</c:v>
                </c:pt>
                <c:pt idx="1">
                  <c:v>0.17600000000000021</c:v>
                </c:pt>
                <c:pt idx="2">
                  <c:v>6.9000000000000034E-2</c:v>
                </c:pt>
                <c:pt idx="3">
                  <c:v>7.0000000000000021E-2</c:v>
                </c:pt>
                <c:pt idx="4">
                  <c:v>7.1999999999999995E-2</c:v>
                </c:pt>
                <c:pt idx="5">
                  <c:v>0.1</c:v>
                </c:pt>
                <c:pt idx="6">
                  <c:v>6.3E-2</c:v>
                </c:pt>
                <c:pt idx="7">
                  <c:v>6.2000000000000034E-2</c:v>
                </c:pt>
                <c:pt idx="8">
                  <c:v>6.6000000000000003E-2</c:v>
                </c:pt>
                <c:pt idx="9">
                  <c:v>6.2000000000000034E-2</c:v>
                </c:pt>
                <c:pt idx="10">
                  <c:v>5.9000000000000115E-2</c:v>
                </c:pt>
                <c:pt idx="11">
                  <c:v>6.3E-2</c:v>
                </c:pt>
                <c:pt idx="12">
                  <c:v>6.8000000000000019E-2</c:v>
                </c:pt>
                <c:pt idx="13">
                  <c:v>5.9000000000000115E-2</c:v>
                </c:pt>
                <c:pt idx="14">
                  <c:v>7.6999999999999999E-2</c:v>
                </c:pt>
                <c:pt idx="15">
                  <c:v>7.0999999999999994E-2</c:v>
                </c:pt>
                <c:pt idx="16">
                  <c:v>6.5000000000000002E-2</c:v>
                </c:pt>
                <c:pt idx="17">
                  <c:v>6.1000000000000013E-2</c:v>
                </c:pt>
                <c:pt idx="18">
                  <c:v>0.21600000000000033</c:v>
                </c:pt>
                <c:pt idx="19">
                  <c:v>9.0000000000000024E-2</c:v>
                </c:pt>
                <c:pt idx="20">
                  <c:v>0.10500000000000002</c:v>
                </c:pt>
                <c:pt idx="21">
                  <c:v>6.2000000000000034E-2</c:v>
                </c:pt>
                <c:pt idx="22">
                  <c:v>5.9000000000000115E-2</c:v>
                </c:pt>
                <c:pt idx="23">
                  <c:v>6.7000000000000004E-2</c:v>
                </c:pt>
                <c:pt idx="24">
                  <c:v>5.9000000000000115E-2</c:v>
                </c:pt>
                <c:pt idx="25">
                  <c:v>6.1000000000000013E-2</c:v>
                </c:pt>
                <c:pt idx="26">
                  <c:v>7.0999999999999994E-2</c:v>
                </c:pt>
                <c:pt idx="27">
                  <c:v>6.3E-2</c:v>
                </c:pt>
                <c:pt idx="28">
                  <c:v>9.2000000000000026E-2</c:v>
                </c:pt>
                <c:pt idx="29">
                  <c:v>6.9000000000000034E-2</c:v>
                </c:pt>
                <c:pt idx="30">
                  <c:v>6.5000000000000002E-2</c:v>
                </c:pt>
                <c:pt idx="31">
                  <c:v>6.5000000000000002E-2</c:v>
                </c:pt>
                <c:pt idx="32">
                  <c:v>0.28200000000000008</c:v>
                </c:pt>
                <c:pt idx="33">
                  <c:v>6.3E-2</c:v>
                </c:pt>
                <c:pt idx="34">
                  <c:v>6.6000000000000003E-2</c:v>
                </c:pt>
                <c:pt idx="35">
                  <c:v>7.3999999999999996E-2</c:v>
                </c:pt>
                <c:pt idx="36">
                  <c:v>7.6999999999999999E-2</c:v>
                </c:pt>
              </c:numCache>
            </c:numRef>
          </c:yVal>
        </c:ser>
        <c:dLbls/>
        <c:axId val="64335232"/>
        <c:axId val="64353792"/>
      </c:scatterChart>
      <c:valAx>
        <c:axId val="64335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3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Positive symptom PANSS subscore pre treament</a:t>
                </a:r>
                <a:endParaRPr lang="en-US" sz="1300" dirty="0">
                  <a:solidFill>
                    <a:srgbClr val="00B050"/>
                  </a:solidFill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.33644461553370902"/>
              <c:y val="0.88432264872071309"/>
            </c:manualLayout>
          </c:layout>
        </c:title>
        <c:numFmt formatCode="General" sourceLinked="1"/>
        <c:tickLblPos val="nextTo"/>
        <c:crossAx val="64353792"/>
        <c:crosses val="autoZero"/>
        <c:crossBetween val="midCat"/>
      </c:valAx>
      <c:valAx>
        <c:axId val="64353792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</a:t>
                </a:r>
                <a:r>
                  <a:rPr lang="en-US" sz="1400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1400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pre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3.4340576510999386E-2"/>
              <c:y val="0.14210055307182209"/>
            </c:manualLayout>
          </c:layout>
        </c:title>
        <c:numFmt formatCode="General" sourceLinked="1"/>
        <c:tickLblPos val="nextTo"/>
        <c:crossAx val="64335232"/>
        <c:crosses val="autoZero"/>
        <c:crossBetween val="midCat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6721236883163038"/>
          <c:y val="0.18667726978218729"/>
          <c:w val="0.79019656340174149"/>
          <c:h val="0.57630310334438073"/>
        </c:manualLayout>
      </c:layout>
      <c:scatterChart>
        <c:scatterStyle val="lineMarker"/>
        <c:ser>
          <c:idx val="0"/>
          <c:order val="0"/>
          <c:tx>
            <c:v>DT lan 2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0.11522278403072379"/>
                  <c:y val="-0.32169901372361331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+mj-lt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post treament 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(</a:t>
                    </a:r>
                    <a:r>
                      <a:rPr lang="en-US" sz="1200" b="1" i="0" u="none" strike="noStrike" baseline="0" dirty="0" err="1" smtClean="0">
                        <a:latin typeface="+mj-lt"/>
                      </a:rPr>
                      <a:t>ng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/</a:t>
                    </a:r>
                    <a:r>
                      <a:rPr lang="en-US" sz="1200" b="1" i="0" u="none" strike="noStrike" baseline="0" dirty="0" err="1" smtClean="0">
                        <a:latin typeface="+mj-lt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)</a:t>
                    </a:r>
                    <a:r>
                      <a:rPr lang="vi-VN" sz="1200" b="1" i="0" u="none" strike="noStrike" baseline="0" dirty="0">
                        <a:latin typeface="+mj-lt"/>
                      </a:rPr>
                      <a:t> = 0,003 * 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positive symptom PANSS subscore post treament 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(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)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 </a:t>
                    </a:r>
                    <a:r>
                      <a:rPr lang="vi-VN" sz="1200" b="1" i="0" u="none" strike="noStrike" baseline="0" dirty="0">
                        <a:latin typeface="+mj-lt"/>
                      </a:rPr>
                      <a:t>+ 0,025</a:t>
                    </a:r>
                    <a:endParaRPr lang="en-US" sz="1200" b="1" i="0" u="none" strike="noStrike" baseline="0" dirty="0">
                      <a:latin typeface="+mj-lt"/>
                    </a:endParaRPr>
                  </a:p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+mj-lt"/>
                      </a:rPr>
                      <a:t>(r = 0,46, p = 0,004</a:t>
                    </a:r>
                    <a:r>
                      <a:rPr lang="en-US" sz="1000" b="1" i="0" u="none" strike="noStrike" baseline="0" dirty="0"/>
                      <a:t>)</a:t>
                    </a:r>
                    <a:endParaRPr lang="en-US" b="1" dirty="0"/>
                  </a:p>
                </c:rich>
              </c:tx>
              <c:numFmt formatCode="General" sourceLinked="0"/>
            </c:trendlineLbl>
          </c:trendline>
          <c:xVal>
            <c:numRef>
              <c:f>'Dương tính'!$E$2:$E$38</c:f>
              <c:numCache>
                <c:formatCode>General</c:formatCode>
                <c:ptCount val="37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  <c:pt idx="5">
                  <c:v>9</c:v>
                </c:pt>
                <c:pt idx="6">
                  <c:v>10</c:v>
                </c:pt>
                <c:pt idx="7">
                  <c:v>12</c:v>
                </c:pt>
                <c:pt idx="8">
                  <c:v>10</c:v>
                </c:pt>
                <c:pt idx="9">
                  <c:v>11</c:v>
                </c:pt>
                <c:pt idx="10">
                  <c:v>7</c:v>
                </c:pt>
                <c:pt idx="11">
                  <c:v>8</c:v>
                </c:pt>
                <c:pt idx="12">
                  <c:v>13</c:v>
                </c:pt>
                <c:pt idx="13">
                  <c:v>8</c:v>
                </c:pt>
                <c:pt idx="14">
                  <c:v>7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15</c:v>
                </c:pt>
                <c:pt idx="19">
                  <c:v>14</c:v>
                </c:pt>
                <c:pt idx="20">
                  <c:v>13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7</c:v>
                </c:pt>
                <c:pt idx="25">
                  <c:v>10</c:v>
                </c:pt>
                <c:pt idx="26">
                  <c:v>8</c:v>
                </c:pt>
                <c:pt idx="27">
                  <c:v>8</c:v>
                </c:pt>
                <c:pt idx="28">
                  <c:v>17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10</c:v>
                </c:pt>
                <c:pt idx="33">
                  <c:v>8</c:v>
                </c:pt>
                <c:pt idx="34">
                  <c:v>9</c:v>
                </c:pt>
                <c:pt idx="35">
                  <c:v>10</c:v>
                </c:pt>
                <c:pt idx="36">
                  <c:v>11</c:v>
                </c:pt>
              </c:numCache>
            </c:numRef>
          </c:xVal>
          <c:yVal>
            <c:numRef>
              <c:f>'Dương tính'!$D$2:$D$38</c:f>
              <c:numCache>
                <c:formatCode>General</c:formatCode>
                <c:ptCount val="37"/>
                <c:pt idx="0">
                  <c:v>0.10900000000000012</c:v>
                </c:pt>
                <c:pt idx="1">
                  <c:v>0.12300000000000012</c:v>
                </c:pt>
                <c:pt idx="2">
                  <c:v>5.6000000000000001E-2</c:v>
                </c:pt>
                <c:pt idx="3">
                  <c:v>5.5000000000000014E-2</c:v>
                </c:pt>
                <c:pt idx="4">
                  <c:v>5.8000000000000003E-2</c:v>
                </c:pt>
                <c:pt idx="5">
                  <c:v>5.6000000000000001E-2</c:v>
                </c:pt>
                <c:pt idx="6">
                  <c:v>5.1000000000000004E-2</c:v>
                </c:pt>
                <c:pt idx="7">
                  <c:v>5.5000000000000014E-2</c:v>
                </c:pt>
                <c:pt idx="8">
                  <c:v>5.3000000000000012E-2</c:v>
                </c:pt>
                <c:pt idx="9">
                  <c:v>5.3999999999999999E-2</c:v>
                </c:pt>
                <c:pt idx="10">
                  <c:v>5.1999999999999998E-2</c:v>
                </c:pt>
                <c:pt idx="11">
                  <c:v>5.6000000000000001E-2</c:v>
                </c:pt>
                <c:pt idx="12">
                  <c:v>5.3000000000000012E-2</c:v>
                </c:pt>
                <c:pt idx="13">
                  <c:v>5.1000000000000004E-2</c:v>
                </c:pt>
                <c:pt idx="14">
                  <c:v>5.9000000000000115E-2</c:v>
                </c:pt>
                <c:pt idx="15">
                  <c:v>5.7000000000000023E-2</c:v>
                </c:pt>
                <c:pt idx="16">
                  <c:v>5.3000000000000012E-2</c:v>
                </c:pt>
                <c:pt idx="17">
                  <c:v>5.1999999999999998E-2</c:v>
                </c:pt>
                <c:pt idx="18">
                  <c:v>0.10900000000000012</c:v>
                </c:pt>
                <c:pt idx="19">
                  <c:v>6.1000000000000013E-2</c:v>
                </c:pt>
                <c:pt idx="20">
                  <c:v>7.6999999999999999E-2</c:v>
                </c:pt>
                <c:pt idx="21">
                  <c:v>5.3000000000000012E-2</c:v>
                </c:pt>
                <c:pt idx="22">
                  <c:v>5.1999999999999998E-2</c:v>
                </c:pt>
                <c:pt idx="23">
                  <c:v>5.5000000000000014E-2</c:v>
                </c:pt>
                <c:pt idx="24">
                  <c:v>5.3000000000000012E-2</c:v>
                </c:pt>
                <c:pt idx="25">
                  <c:v>5.5000000000000014E-2</c:v>
                </c:pt>
                <c:pt idx="26">
                  <c:v>5.3000000000000012E-2</c:v>
                </c:pt>
                <c:pt idx="27">
                  <c:v>5.1999999999999998E-2</c:v>
                </c:pt>
                <c:pt idx="28">
                  <c:v>6.6000000000000003E-2</c:v>
                </c:pt>
                <c:pt idx="29">
                  <c:v>5.1999999999999998E-2</c:v>
                </c:pt>
                <c:pt idx="30">
                  <c:v>5.1000000000000004E-2</c:v>
                </c:pt>
                <c:pt idx="31">
                  <c:v>5.5000000000000014E-2</c:v>
                </c:pt>
                <c:pt idx="32">
                  <c:v>5.7000000000000023E-2</c:v>
                </c:pt>
                <c:pt idx="33">
                  <c:v>5.3000000000000012E-2</c:v>
                </c:pt>
                <c:pt idx="34">
                  <c:v>5.1999999999999998E-2</c:v>
                </c:pt>
                <c:pt idx="35">
                  <c:v>6.3E-2</c:v>
                </c:pt>
                <c:pt idx="36">
                  <c:v>6.2000000000000034E-2</c:v>
                </c:pt>
              </c:numCache>
            </c:numRef>
          </c:yVal>
        </c:ser>
        <c:dLbls/>
        <c:axId val="64792448"/>
        <c:axId val="64806912"/>
      </c:scatterChart>
      <c:valAx>
        <c:axId val="64792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Positive symptom PANSS subscore post treament</a:t>
                </a:r>
                <a:endParaRPr lang="en-US" sz="1400" dirty="0">
                  <a:solidFill>
                    <a:srgbClr val="00B050"/>
                  </a:solidFill>
                  <a:latin typeface="+mj-lt"/>
                </a:endParaRPr>
              </a:p>
            </c:rich>
          </c:tx>
        </c:title>
        <c:numFmt formatCode="General" sourceLinked="1"/>
        <c:tickLblPos val="nextTo"/>
        <c:crossAx val="64806912"/>
        <c:crosses val="autoZero"/>
        <c:crossBetween val="midCat"/>
      </c:valAx>
      <c:valAx>
        <c:axId val="64806912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</a:t>
                </a:r>
                <a:r>
                  <a:rPr lang="en-US" sz="1400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vi-VN" sz="1400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post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1.4281490376961121E-2"/>
              <c:y val="8.0857115082837203E-2"/>
            </c:manualLayout>
          </c:layout>
        </c:title>
        <c:numFmt formatCode="General" sourceLinked="1"/>
        <c:tickLblPos val="nextTo"/>
        <c:crossAx val="64792448"/>
        <c:crosses val="autoZero"/>
        <c:crossBetween val="midCat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22932174103237096"/>
          <c:y val="0.20417833187518244"/>
          <c:w val="0.72604636920384968"/>
          <c:h val="0.58047426363371268"/>
        </c:manualLayout>
      </c:layout>
      <c:scatterChart>
        <c:scatterStyle val="lineMarker"/>
        <c:ser>
          <c:idx val="0"/>
          <c:order val="0"/>
          <c:tx>
            <c:v>DT chenh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0.13091990884155091"/>
                  <c:y val="-0.4311053655606499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vi-VN" sz="1200" b="1" i="0" u="none" strike="noStrike" baseline="0" dirty="0" smtClean="0">
                        <a:latin typeface="+mj-lt"/>
                      </a:rPr>
                      <a:t>S100B difference in treament 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(</a:t>
                    </a:r>
                    <a:r>
                      <a:rPr lang="en-US" sz="1200" b="1" i="0" u="none" strike="noStrike" baseline="0" dirty="0" err="1" smtClean="0">
                        <a:latin typeface="+mj-lt"/>
                      </a:rPr>
                      <a:t>ng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/</a:t>
                    </a:r>
                    <a:r>
                      <a:rPr lang="en-US" sz="1200" b="1" i="0" u="none" strike="noStrike" baseline="0" dirty="0" err="1" smtClean="0">
                        <a:latin typeface="+mj-lt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)</a:t>
                    </a:r>
                    <a:r>
                      <a:rPr lang="vi-VN" sz="1200" b="1" i="0" u="none" strike="noStrike" baseline="0" dirty="0">
                        <a:latin typeface="+mj-lt"/>
                      </a:rPr>
                      <a:t>= 0,004 * 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Positive symptom PANSS subscore difference in treament 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(</a:t>
                    </a:r>
                    <a:r>
                      <a:rPr lang="vi-VN" sz="1200" b="1" i="0" u="none" strike="noStrike" baseline="0" dirty="0" smtClean="0">
                        <a:latin typeface="+mj-lt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+mj-lt"/>
                      </a:rPr>
                      <a:t>)</a:t>
                    </a:r>
                    <a:r>
                      <a:rPr lang="vi-VN" sz="1200" b="1" i="0" u="none" strike="noStrike" baseline="0" dirty="0">
                        <a:latin typeface="+mj-lt"/>
                      </a:rPr>
                      <a:t>- 0,015</a:t>
                    </a:r>
                    <a:endParaRPr lang="en-US" sz="1200" b="1" i="0" u="none" strike="noStrike" baseline="0" dirty="0">
                      <a:latin typeface="+mj-lt"/>
                    </a:endParaRPr>
                  </a:p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+mj-lt"/>
                      </a:rPr>
                      <a:t>(r=0,417)</a:t>
                    </a:r>
                    <a:r>
                      <a:rPr lang="en-US" sz="1200" b="1" i="0" u="none" strike="noStrike" baseline="0" dirty="0">
                        <a:latin typeface="+mj-lt"/>
                      </a:rPr>
                      <a:t>, p = 0,004)</a:t>
                    </a:r>
                    <a:endParaRPr lang="en-US" sz="1200" b="1" dirty="0">
                      <a:latin typeface="+mj-lt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'Dương tính'!$H$2:$H$38</c:f>
              <c:numCache>
                <c:formatCode>General</c:formatCode>
                <c:ptCount val="37"/>
                <c:pt idx="0">
                  <c:v>10</c:v>
                </c:pt>
                <c:pt idx="1">
                  <c:v>2</c:v>
                </c:pt>
                <c:pt idx="2">
                  <c:v>15</c:v>
                </c:pt>
                <c:pt idx="3">
                  <c:v>9</c:v>
                </c:pt>
                <c:pt idx="4">
                  <c:v>16</c:v>
                </c:pt>
                <c:pt idx="5">
                  <c:v>6</c:v>
                </c:pt>
                <c:pt idx="6">
                  <c:v>8</c:v>
                </c:pt>
                <c:pt idx="7">
                  <c:v>6</c:v>
                </c:pt>
                <c:pt idx="8">
                  <c:v>11</c:v>
                </c:pt>
                <c:pt idx="9">
                  <c:v>18</c:v>
                </c:pt>
                <c:pt idx="10">
                  <c:v>10</c:v>
                </c:pt>
                <c:pt idx="11">
                  <c:v>5</c:v>
                </c:pt>
                <c:pt idx="12">
                  <c:v>8</c:v>
                </c:pt>
                <c:pt idx="13">
                  <c:v>13</c:v>
                </c:pt>
                <c:pt idx="14">
                  <c:v>8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  <c:pt idx="18">
                  <c:v>8</c:v>
                </c:pt>
                <c:pt idx="19">
                  <c:v>7</c:v>
                </c:pt>
                <c:pt idx="20">
                  <c:v>10</c:v>
                </c:pt>
                <c:pt idx="21">
                  <c:v>12</c:v>
                </c:pt>
                <c:pt idx="22">
                  <c:v>7</c:v>
                </c:pt>
                <c:pt idx="23">
                  <c:v>16</c:v>
                </c:pt>
                <c:pt idx="24">
                  <c:v>12</c:v>
                </c:pt>
                <c:pt idx="25">
                  <c:v>6</c:v>
                </c:pt>
                <c:pt idx="26">
                  <c:v>10</c:v>
                </c:pt>
                <c:pt idx="27">
                  <c:v>10</c:v>
                </c:pt>
                <c:pt idx="28">
                  <c:v>5</c:v>
                </c:pt>
                <c:pt idx="29">
                  <c:v>9</c:v>
                </c:pt>
                <c:pt idx="30">
                  <c:v>6</c:v>
                </c:pt>
                <c:pt idx="31">
                  <c:v>10</c:v>
                </c:pt>
                <c:pt idx="32">
                  <c:v>25</c:v>
                </c:pt>
                <c:pt idx="33">
                  <c:v>11</c:v>
                </c:pt>
                <c:pt idx="34">
                  <c:v>12</c:v>
                </c:pt>
                <c:pt idx="35">
                  <c:v>9</c:v>
                </c:pt>
                <c:pt idx="36">
                  <c:v>9</c:v>
                </c:pt>
              </c:numCache>
            </c:numRef>
          </c:xVal>
          <c:yVal>
            <c:numRef>
              <c:f>'Dương tính'!$G$2:$G$38</c:f>
              <c:numCache>
                <c:formatCode>General</c:formatCode>
                <c:ptCount val="37"/>
                <c:pt idx="0">
                  <c:v>2.0000000000000052E-3</c:v>
                </c:pt>
                <c:pt idx="1">
                  <c:v>5.3000000000000012E-2</c:v>
                </c:pt>
                <c:pt idx="2">
                  <c:v>1.3000000000000032E-2</c:v>
                </c:pt>
                <c:pt idx="3">
                  <c:v>1.5000000000000025E-2</c:v>
                </c:pt>
                <c:pt idx="4">
                  <c:v>1.3999999999999992E-2</c:v>
                </c:pt>
                <c:pt idx="5">
                  <c:v>4.4000000000000032E-2</c:v>
                </c:pt>
                <c:pt idx="6">
                  <c:v>1.2000000000000005E-2</c:v>
                </c:pt>
                <c:pt idx="7">
                  <c:v>7.0000000000000106E-3</c:v>
                </c:pt>
                <c:pt idx="8">
                  <c:v>1.3000000000000032E-2</c:v>
                </c:pt>
                <c:pt idx="9">
                  <c:v>8.0000000000000227E-3</c:v>
                </c:pt>
                <c:pt idx="10">
                  <c:v>7.0000000000000106E-3</c:v>
                </c:pt>
                <c:pt idx="11">
                  <c:v>7.0000000000000106E-3</c:v>
                </c:pt>
                <c:pt idx="12">
                  <c:v>1.5000000000000025E-2</c:v>
                </c:pt>
                <c:pt idx="13">
                  <c:v>8.0000000000000227E-3</c:v>
                </c:pt>
                <c:pt idx="14">
                  <c:v>1.8000000000000023E-2</c:v>
                </c:pt>
                <c:pt idx="15">
                  <c:v>1.3999999999999992E-2</c:v>
                </c:pt>
                <c:pt idx="16">
                  <c:v>1.2000000000000005E-2</c:v>
                </c:pt>
                <c:pt idx="17">
                  <c:v>9.0000000000000028E-3</c:v>
                </c:pt>
                <c:pt idx="18">
                  <c:v>0.10700000000000012</c:v>
                </c:pt>
                <c:pt idx="19">
                  <c:v>2.8999999999999998E-2</c:v>
                </c:pt>
                <c:pt idx="20">
                  <c:v>2.8000000000000001E-2</c:v>
                </c:pt>
                <c:pt idx="21">
                  <c:v>9.0000000000000028E-3</c:v>
                </c:pt>
                <c:pt idx="22">
                  <c:v>7.0000000000000106E-3</c:v>
                </c:pt>
                <c:pt idx="23">
                  <c:v>1.2000000000000005E-2</c:v>
                </c:pt>
                <c:pt idx="24">
                  <c:v>6.0000000000000097E-3</c:v>
                </c:pt>
                <c:pt idx="25">
                  <c:v>6.0000000000000097E-3</c:v>
                </c:pt>
                <c:pt idx="26">
                  <c:v>1.7999999999999995E-2</c:v>
                </c:pt>
                <c:pt idx="27">
                  <c:v>1.1000000000000034E-2</c:v>
                </c:pt>
                <c:pt idx="28">
                  <c:v>2.5999999999999995E-2</c:v>
                </c:pt>
                <c:pt idx="29">
                  <c:v>1.7000000000000022E-2</c:v>
                </c:pt>
                <c:pt idx="30">
                  <c:v>1.4000000000000005E-2</c:v>
                </c:pt>
                <c:pt idx="31">
                  <c:v>1.0000000000000005E-2</c:v>
                </c:pt>
                <c:pt idx="32">
                  <c:v>0.22500000000000001</c:v>
                </c:pt>
                <c:pt idx="33">
                  <c:v>1.0000000000000005E-2</c:v>
                </c:pt>
                <c:pt idx="34">
                  <c:v>1.4000000000000005E-2</c:v>
                </c:pt>
                <c:pt idx="35">
                  <c:v>1.0999999999999996E-2</c:v>
                </c:pt>
                <c:pt idx="36">
                  <c:v>1.4999999999999998E-2</c:v>
                </c:pt>
              </c:numCache>
            </c:numRef>
          </c:yVal>
        </c:ser>
        <c:dLbls/>
        <c:axId val="64827776"/>
        <c:axId val="64829696"/>
      </c:scatterChart>
      <c:valAx>
        <c:axId val="648277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Positive symptom PANSS subscore difference in treament </a:t>
                </a:r>
                <a:endParaRPr lang="en-US" sz="1400" dirty="0">
                  <a:solidFill>
                    <a:srgbClr val="00B050"/>
                  </a:solidFill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.34730649452577361"/>
              <c:y val="0.83224567690398266"/>
            </c:manualLayout>
          </c:layout>
        </c:title>
        <c:numFmt formatCode="General" sourceLinked="1"/>
        <c:tickLblPos val="nextTo"/>
        <c:crossAx val="64829696"/>
        <c:crosses val="autoZero"/>
        <c:crossBetween val="midCat"/>
      </c:valAx>
      <c:valAx>
        <c:axId val="64829696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FF0000"/>
                    </a:solidFill>
                    <a:latin typeface="+mj-lt"/>
                  </a:rPr>
                  <a:t>S100B  difference in treamnet</a:t>
                </a:r>
                <a:endParaRPr lang="en-US" sz="1400" dirty="0">
                  <a:solidFill>
                    <a:srgbClr val="FF0000"/>
                  </a:solidFill>
                  <a:latin typeface="+mj-lt"/>
                </a:endParaRPr>
              </a:p>
            </c:rich>
          </c:tx>
        </c:title>
        <c:numFmt formatCode="General" sourceLinked="1"/>
        <c:tickLblPos val="nextTo"/>
        <c:crossAx val="64827776"/>
        <c:crosses val="autoZero"/>
        <c:crossBetween val="midCat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6440507436570428"/>
          <c:y val="0.18890055409740547"/>
          <c:w val="0.73132187110155911"/>
          <c:h val="0.56255358705161618"/>
        </c:manualLayout>
      </c:layout>
      <c:scatterChart>
        <c:scatterStyle val="lineMarker"/>
        <c:ser>
          <c:idx val="0"/>
          <c:order val="0"/>
          <c:tx>
            <c:v>AT trước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8.1392388451443573E-2"/>
                  <c:y val="-0.3624285505978440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pre treament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ng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/</a:t>
                    </a:r>
                    <a:r>
                      <a:rPr lang="en-US" sz="12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) = 0,005 *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Negative symptom PANSS subscore pre treament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(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score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)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– 0,005</a:t>
                    </a:r>
                  </a:p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 = 0,552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,p &lt; 0,001)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'ÂM tính'!$B$2:$B$38</c:f>
              <c:numCache>
                <c:formatCode>General</c:formatCode>
                <c:ptCount val="37"/>
                <c:pt idx="0">
                  <c:v>21</c:v>
                </c:pt>
                <c:pt idx="1">
                  <c:v>28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23</c:v>
                </c:pt>
                <c:pt idx="6">
                  <c:v>13</c:v>
                </c:pt>
                <c:pt idx="7">
                  <c:v>15</c:v>
                </c:pt>
                <c:pt idx="8">
                  <c:v>14</c:v>
                </c:pt>
                <c:pt idx="9">
                  <c:v>18</c:v>
                </c:pt>
                <c:pt idx="10">
                  <c:v>14</c:v>
                </c:pt>
                <c:pt idx="11">
                  <c:v>29</c:v>
                </c:pt>
                <c:pt idx="12">
                  <c:v>9</c:v>
                </c:pt>
                <c:pt idx="13">
                  <c:v>18</c:v>
                </c:pt>
                <c:pt idx="14">
                  <c:v>18</c:v>
                </c:pt>
                <c:pt idx="15">
                  <c:v>13</c:v>
                </c:pt>
                <c:pt idx="16">
                  <c:v>17</c:v>
                </c:pt>
                <c:pt idx="17">
                  <c:v>27</c:v>
                </c:pt>
                <c:pt idx="18">
                  <c:v>18</c:v>
                </c:pt>
                <c:pt idx="19">
                  <c:v>18</c:v>
                </c:pt>
                <c:pt idx="20">
                  <c:v>24</c:v>
                </c:pt>
                <c:pt idx="21">
                  <c:v>18</c:v>
                </c:pt>
                <c:pt idx="22">
                  <c:v>14</c:v>
                </c:pt>
                <c:pt idx="23">
                  <c:v>11</c:v>
                </c:pt>
                <c:pt idx="24">
                  <c:v>9</c:v>
                </c:pt>
                <c:pt idx="25">
                  <c:v>20</c:v>
                </c:pt>
                <c:pt idx="26">
                  <c:v>18</c:v>
                </c:pt>
                <c:pt idx="27">
                  <c:v>17</c:v>
                </c:pt>
                <c:pt idx="28">
                  <c:v>15</c:v>
                </c:pt>
                <c:pt idx="29">
                  <c:v>22</c:v>
                </c:pt>
                <c:pt idx="30">
                  <c:v>15</c:v>
                </c:pt>
                <c:pt idx="31">
                  <c:v>19</c:v>
                </c:pt>
                <c:pt idx="32">
                  <c:v>34</c:v>
                </c:pt>
                <c:pt idx="33">
                  <c:v>17</c:v>
                </c:pt>
                <c:pt idx="34">
                  <c:v>17</c:v>
                </c:pt>
                <c:pt idx="35">
                  <c:v>19</c:v>
                </c:pt>
                <c:pt idx="36">
                  <c:v>17</c:v>
                </c:pt>
              </c:numCache>
            </c:numRef>
          </c:xVal>
          <c:yVal>
            <c:numRef>
              <c:f>'ÂM tính'!$A$2:$A$38</c:f>
              <c:numCache>
                <c:formatCode>General</c:formatCode>
                <c:ptCount val="37"/>
                <c:pt idx="0">
                  <c:v>0.111</c:v>
                </c:pt>
                <c:pt idx="1">
                  <c:v>0.17600000000000021</c:v>
                </c:pt>
                <c:pt idx="2">
                  <c:v>6.9000000000000034E-2</c:v>
                </c:pt>
                <c:pt idx="3">
                  <c:v>7.0000000000000021E-2</c:v>
                </c:pt>
                <c:pt idx="4">
                  <c:v>7.1999999999999995E-2</c:v>
                </c:pt>
                <c:pt idx="5">
                  <c:v>0.1</c:v>
                </c:pt>
                <c:pt idx="6">
                  <c:v>6.3E-2</c:v>
                </c:pt>
                <c:pt idx="7">
                  <c:v>6.2000000000000034E-2</c:v>
                </c:pt>
                <c:pt idx="8">
                  <c:v>6.6000000000000003E-2</c:v>
                </c:pt>
                <c:pt idx="9">
                  <c:v>6.2000000000000034E-2</c:v>
                </c:pt>
                <c:pt idx="10">
                  <c:v>5.9000000000000115E-2</c:v>
                </c:pt>
                <c:pt idx="11">
                  <c:v>6.3E-2</c:v>
                </c:pt>
                <c:pt idx="12">
                  <c:v>6.8000000000000019E-2</c:v>
                </c:pt>
                <c:pt idx="13">
                  <c:v>5.9000000000000115E-2</c:v>
                </c:pt>
                <c:pt idx="14">
                  <c:v>7.6999999999999999E-2</c:v>
                </c:pt>
                <c:pt idx="15">
                  <c:v>7.0999999999999994E-2</c:v>
                </c:pt>
                <c:pt idx="16">
                  <c:v>6.5000000000000002E-2</c:v>
                </c:pt>
                <c:pt idx="17">
                  <c:v>6.1000000000000013E-2</c:v>
                </c:pt>
                <c:pt idx="18">
                  <c:v>0.21600000000000033</c:v>
                </c:pt>
                <c:pt idx="19">
                  <c:v>9.0000000000000024E-2</c:v>
                </c:pt>
                <c:pt idx="20">
                  <c:v>0.10500000000000002</c:v>
                </c:pt>
                <c:pt idx="21">
                  <c:v>6.2000000000000034E-2</c:v>
                </c:pt>
                <c:pt idx="22">
                  <c:v>5.9000000000000115E-2</c:v>
                </c:pt>
                <c:pt idx="23">
                  <c:v>6.7000000000000004E-2</c:v>
                </c:pt>
                <c:pt idx="24">
                  <c:v>5.9000000000000115E-2</c:v>
                </c:pt>
                <c:pt idx="25">
                  <c:v>6.1000000000000013E-2</c:v>
                </c:pt>
                <c:pt idx="26">
                  <c:v>7.0999999999999994E-2</c:v>
                </c:pt>
                <c:pt idx="27">
                  <c:v>6.3E-2</c:v>
                </c:pt>
                <c:pt idx="28">
                  <c:v>9.2000000000000026E-2</c:v>
                </c:pt>
                <c:pt idx="29">
                  <c:v>6.9000000000000034E-2</c:v>
                </c:pt>
                <c:pt idx="30">
                  <c:v>6.5000000000000002E-2</c:v>
                </c:pt>
                <c:pt idx="31">
                  <c:v>6.5000000000000002E-2</c:v>
                </c:pt>
                <c:pt idx="32">
                  <c:v>0.28200000000000008</c:v>
                </c:pt>
                <c:pt idx="33">
                  <c:v>6.3E-2</c:v>
                </c:pt>
                <c:pt idx="34">
                  <c:v>6.6000000000000003E-2</c:v>
                </c:pt>
                <c:pt idx="35">
                  <c:v>7.3999999999999996E-2</c:v>
                </c:pt>
                <c:pt idx="36">
                  <c:v>7.6999999999999999E-2</c:v>
                </c:pt>
              </c:numCache>
            </c:numRef>
          </c:yVal>
        </c:ser>
        <c:dLbls/>
        <c:axId val="64867712"/>
        <c:axId val="64894464"/>
      </c:scatterChart>
      <c:valAx>
        <c:axId val="648677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Negative symptom PANSS subscore pre treament</a:t>
                </a:r>
                <a:endParaRPr lang="en-US" sz="1400" dirty="0">
                  <a:solidFill>
                    <a:srgbClr val="00B050"/>
                  </a:solidFill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.31995951534397488"/>
              <c:y val="0.86458325791221768"/>
            </c:manualLayout>
          </c:layout>
        </c:title>
        <c:numFmt formatCode="General" sourceLinked="1"/>
        <c:tickLblPos val="nextTo"/>
        <c:crossAx val="64894464"/>
        <c:crosses val="autoZero"/>
        <c:crossBetween val="midCat"/>
      </c:valAx>
      <c:valAx>
        <c:axId val="64894464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i="0" u="none" strike="noStrike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 </a:t>
                </a:r>
                <a:r>
                  <a:rPr lang="vi-VN" sz="1400" b="1" i="0" u="none" strike="noStrike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pre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</c:title>
        <c:numFmt formatCode="General" sourceLinked="1"/>
        <c:tickLblPos val="nextTo"/>
        <c:crossAx val="64867712"/>
        <c:crosses val="autoZero"/>
        <c:crossBetween val="midCat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5577996500437449"/>
          <c:y val="0.19028944298629424"/>
          <c:w val="0.78014370078740158"/>
          <c:h val="0.60602580927384408"/>
        </c:manualLayout>
      </c:layout>
      <c:scatterChart>
        <c:scatterStyle val="lineMarker"/>
        <c:ser>
          <c:idx val="0"/>
          <c:order val="0"/>
          <c:tx>
            <c:v>ÂT sau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4.5625109361329616E-2"/>
                  <c:y val="-0.3350688976377974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post treament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=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0,003 * </a:t>
                    </a:r>
                    <a:r>
                      <a:rPr lang="vi-VN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Negative symptom PANSS subscore post treament (score) </a:t>
                    </a:r>
                    <a:r>
                      <a:rPr lang="en-US" sz="12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+ 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0,032</a:t>
                    </a:r>
                  </a:p>
                  <a:p>
                    <a:pPr>
                      <a:defRPr/>
                    </a:pPr>
                    <a:r>
                      <a:rPr lang="vi-VN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 = 0,475</a:t>
                    </a:r>
                    <a:r>
                      <a:rPr lang="en-US" sz="12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, p &lt; 0,001)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'ÂM tính'!$E$2:$E$38</c:f>
              <c:numCache>
                <c:formatCode>General</c:formatCode>
                <c:ptCount val="37"/>
                <c:pt idx="0">
                  <c:v>12</c:v>
                </c:pt>
                <c:pt idx="1">
                  <c:v>19</c:v>
                </c:pt>
                <c:pt idx="2">
                  <c:v>11</c:v>
                </c:pt>
                <c:pt idx="3">
                  <c:v>9</c:v>
                </c:pt>
                <c:pt idx="4">
                  <c:v>11</c:v>
                </c:pt>
                <c:pt idx="5">
                  <c:v>12</c:v>
                </c:pt>
                <c:pt idx="6">
                  <c:v>10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7</c:v>
                </c:pt>
                <c:pt idx="11">
                  <c:v>17</c:v>
                </c:pt>
                <c:pt idx="12">
                  <c:v>9</c:v>
                </c:pt>
                <c:pt idx="13">
                  <c:v>13</c:v>
                </c:pt>
                <c:pt idx="14">
                  <c:v>10</c:v>
                </c:pt>
                <c:pt idx="15">
                  <c:v>7</c:v>
                </c:pt>
                <c:pt idx="16">
                  <c:v>7</c:v>
                </c:pt>
                <c:pt idx="17">
                  <c:v>14</c:v>
                </c:pt>
                <c:pt idx="18">
                  <c:v>11</c:v>
                </c:pt>
                <c:pt idx="19">
                  <c:v>14</c:v>
                </c:pt>
                <c:pt idx="20">
                  <c:v>14</c:v>
                </c:pt>
                <c:pt idx="21">
                  <c:v>9</c:v>
                </c:pt>
                <c:pt idx="22">
                  <c:v>10</c:v>
                </c:pt>
                <c:pt idx="23">
                  <c:v>7</c:v>
                </c:pt>
                <c:pt idx="24">
                  <c:v>7</c:v>
                </c:pt>
                <c:pt idx="25">
                  <c:v>10</c:v>
                </c:pt>
                <c:pt idx="26">
                  <c:v>12</c:v>
                </c:pt>
                <c:pt idx="27">
                  <c:v>10</c:v>
                </c:pt>
                <c:pt idx="28">
                  <c:v>8</c:v>
                </c:pt>
                <c:pt idx="29">
                  <c:v>12</c:v>
                </c:pt>
                <c:pt idx="30">
                  <c:v>9</c:v>
                </c:pt>
                <c:pt idx="31">
                  <c:v>7</c:v>
                </c:pt>
                <c:pt idx="32">
                  <c:v>7</c:v>
                </c:pt>
                <c:pt idx="33">
                  <c:v>8</c:v>
                </c:pt>
                <c:pt idx="34">
                  <c:v>8</c:v>
                </c:pt>
                <c:pt idx="35">
                  <c:v>9</c:v>
                </c:pt>
                <c:pt idx="36">
                  <c:v>8</c:v>
                </c:pt>
              </c:numCache>
            </c:numRef>
          </c:xVal>
          <c:yVal>
            <c:numRef>
              <c:f>'ÂM tính'!$D$2:$D$38</c:f>
              <c:numCache>
                <c:formatCode>General</c:formatCode>
                <c:ptCount val="37"/>
                <c:pt idx="0">
                  <c:v>0.10900000000000012</c:v>
                </c:pt>
                <c:pt idx="1">
                  <c:v>0.12300000000000012</c:v>
                </c:pt>
                <c:pt idx="2">
                  <c:v>5.6000000000000001E-2</c:v>
                </c:pt>
                <c:pt idx="3">
                  <c:v>5.5000000000000014E-2</c:v>
                </c:pt>
                <c:pt idx="4">
                  <c:v>5.8000000000000003E-2</c:v>
                </c:pt>
                <c:pt idx="5">
                  <c:v>5.6000000000000001E-2</c:v>
                </c:pt>
                <c:pt idx="6">
                  <c:v>5.1000000000000004E-2</c:v>
                </c:pt>
                <c:pt idx="7">
                  <c:v>5.5000000000000014E-2</c:v>
                </c:pt>
                <c:pt idx="8">
                  <c:v>5.3000000000000012E-2</c:v>
                </c:pt>
                <c:pt idx="9">
                  <c:v>5.3999999999999999E-2</c:v>
                </c:pt>
                <c:pt idx="10">
                  <c:v>5.1999999999999998E-2</c:v>
                </c:pt>
                <c:pt idx="11">
                  <c:v>5.6000000000000001E-2</c:v>
                </c:pt>
                <c:pt idx="12">
                  <c:v>5.3000000000000012E-2</c:v>
                </c:pt>
                <c:pt idx="13">
                  <c:v>5.1000000000000004E-2</c:v>
                </c:pt>
                <c:pt idx="14">
                  <c:v>5.9000000000000115E-2</c:v>
                </c:pt>
                <c:pt idx="15">
                  <c:v>5.7000000000000023E-2</c:v>
                </c:pt>
                <c:pt idx="16">
                  <c:v>5.3000000000000012E-2</c:v>
                </c:pt>
                <c:pt idx="17">
                  <c:v>5.1999999999999998E-2</c:v>
                </c:pt>
                <c:pt idx="18">
                  <c:v>0.10900000000000012</c:v>
                </c:pt>
                <c:pt idx="19">
                  <c:v>6.1000000000000013E-2</c:v>
                </c:pt>
                <c:pt idx="20">
                  <c:v>7.6999999999999999E-2</c:v>
                </c:pt>
                <c:pt idx="21">
                  <c:v>5.3000000000000012E-2</c:v>
                </c:pt>
                <c:pt idx="22">
                  <c:v>5.1999999999999998E-2</c:v>
                </c:pt>
                <c:pt idx="23">
                  <c:v>5.5000000000000014E-2</c:v>
                </c:pt>
                <c:pt idx="24">
                  <c:v>5.3000000000000012E-2</c:v>
                </c:pt>
                <c:pt idx="25">
                  <c:v>5.5000000000000014E-2</c:v>
                </c:pt>
                <c:pt idx="26">
                  <c:v>5.3000000000000012E-2</c:v>
                </c:pt>
                <c:pt idx="27">
                  <c:v>5.1999999999999998E-2</c:v>
                </c:pt>
                <c:pt idx="28">
                  <c:v>6.6000000000000003E-2</c:v>
                </c:pt>
                <c:pt idx="29">
                  <c:v>5.1999999999999998E-2</c:v>
                </c:pt>
                <c:pt idx="30">
                  <c:v>5.1000000000000004E-2</c:v>
                </c:pt>
                <c:pt idx="31">
                  <c:v>5.5000000000000014E-2</c:v>
                </c:pt>
                <c:pt idx="32">
                  <c:v>5.7000000000000023E-2</c:v>
                </c:pt>
                <c:pt idx="33">
                  <c:v>5.3000000000000012E-2</c:v>
                </c:pt>
                <c:pt idx="34">
                  <c:v>5.1999999999999998E-2</c:v>
                </c:pt>
                <c:pt idx="35">
                  <c:v>6.3E-2</c:v>
                </c:pt>
                <c:pt idx="36">
                  <c:v>6.2000000000000034E-2</c:v>
                </c:pt>
              </c:numCache>
            </c:numRef>
          </c:yVal>
        </c:ser>
        <c:dLbls/>
        <c:axId val="64931712"/>
        <c:axId val="64942080"/>
      </c:scatterChart>
      <c:valAx>
        <c:axId val="649317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Negative symptom PANSS subscore post treament</a:t>
                </a:r>
                <a:endParaRPr lang="en-US" sz="1400" dirty="0">
                  <a:solidFill>
                    <a:srgbClr val="00B050"/>
                  </a:solidFill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.32864993896277406"/>
              <c:y val="0.8489583221168655"/>
            </c:manualLayout>
          </c:layout>
        </c:title>
        <c:numFmt formatCode="General" sourceLinked="1"/>
        <c:tickLblPos val="nextTo"/>
        <c:crossAx val="64942080"/>
        <c:crosses val="autoZero"/>
        <c:crossBetween val="midCat"/>
      </c:valAx>
      <c:valAx>
        <c:axId val="64942080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i="0" u="none" strike="noStrike" baseline="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S100B </a:t>
                </a:r>
                <a:r>
                  <a:rPr lang="vi-VN" sz="1400" b="1" i="0" u="none" strike="noStrike" baseline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post treament</a:t>
                </a:r>
                <a:endPara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c:rich>
          </c:tx>
        </c:title>
        <c:numFmt formatCode="General" sourceLinked="1"/>
        <c:tickLblPos val="nextTo"/>
        <c:crossAx val="64931712"/>
        <c:crosses val="autoZero"/>
        <c:crossBetween val="midCat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9656149231346148"/>
          <c:y val="0.18016422465393114"/>
          <c:w val="0.76518260217473"/>
          <c:h val="0.66704479927161164"/>
        </c:manualLayout>
      </c:layout>
      <c:scatterChart>
        <c:scatterStyle val="lineMarker"/>
        <c:ser>
          <c:idx val="0"/>
          <c:order val="0"/>
          <c:tx>
            <c:v>AT chenh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2540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1"/>
            <c:dispEq val="1"/>
            <c:trendlineLbl>
              <c:layout>
                <c:manualLayout>
                  <c:x val="8.4523997000374967E-2"/>
                  <c:y val="-0.3502562286780533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S100B </a:t>
                    </a:r>
                    <a:r>
                      <a:rPr lang="vi-VN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difference in treament</a:t>
                    </a:r>
                    <a:r>
                      <a:rPr lang="en-US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0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ng</a:t>
                    </a: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/</a:t>
                    </a:r>
                    <a:r>
                      <a:rPr lang="en-US" sz="1000" b="1" i="0" u="none" strike="noStrike" baseline="0" dirty="0" err="1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) = 0,006 * </a:t>
                    </a:r>
                    <a:r>
                      <a:rPr lang="vi-VN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Negative symptom PANSS subscore difference in treament</a:t>
                    </a:r>
                    <a:r>
                      <a:rPr lang="en-US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 (</a:t>
                    </a:r>
                    <a:r>
                      <a:rPr lang="vi-VN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score</a:t>
                    </a:r>
                    <a:r>
                      <a:rPr lang="en-US" sz="1000" b="1" i="0" u="none" strike="noStrike" baseline="0" dirty="0" smtClean="0">
                        <a:latin typeface="Times New Roman" pitchFamily="18" charset="0"/>
                        <a:cs typeface="Times New Roman" pitchFamily="18" charset="0"/>
                      </a:rPr>
                      <a:t>) </a:t>
                    </a: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- 0,024</a:t>
                    </a:r>
                  </a:p>
                  <a:p>
                    <a:pPr>
                      <a:defRPr/>
                    </a:pPr>
                    <a:r>
                      <a:rPr lang="vi-VN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(r=0,648</a:t>
                    </a:r>
                    <a:r>
                      <a:rPr lang="en-US" sz="1000" b="1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, p&lt; 0,001)</a:t>
                    </a:r>
                    <a:endParaRPr 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'ÂM tính'!$H$2:$H$38</c:f>
              <c:numCache>
                <c:formatCode>General</c:formatCode>
                <c:ptCount val="37"/>
                <c:pt idx="0">
                  <c:v>9</c:v>
                </c:pt>
                <c:pt idx="1">
                  <c:v>9</c:v>
                </c:pt>
                <c:pt idx="2">
                  <c:v>5</c:v>
                </c:pt>
                <c:pt idx="3">
                  <c:v>10</c:v>
                </c:pt>
                <c:pt idx="4">
                  <c:v>12</c:v>
                </c:pt>
                <c:pt idx="5">
                  <c:v>11</c:v>
                </c:pt>
                <c:pt idx="6">
                  <c:v>3</c:v>
                </c:pt>
                <c:pt idx="7">
                  <c:v>6</c:v>
                </c:pt>
                <c:pt idx="8">
                  <c:v>5</c:v>
                </c:pt>
                <c:pt idx="9">
                  <c:v>9</c:v>
                </c:pt>
                <c:pt idx="10">
                  <c:v>7</c:v>
                </c:pt>
                <c:pt idx="11">
                  <c:v>12</c:v>
                </c:pt>
                <c:pt idx="12">
                  <c:v>0</c:v>
                </c:pt>
                <c:pt idx="13">
                  <c:v>5</c:v>
                </c:pt>
                <c:pt idx="14">
                  <c:v>8</c:v>
                </c:pt>
                <c:pt idx="15">
                  <c:v>6</c:v>
                </c:pt>
                <c:pt idx="16">
                  <c:v>10</c:v>
                </c:pt>
                <c:pt idx="17">
                  <c:v>13</c:v>
                </c:pt>
                <c:pt idx="18">
                  <c:v>7</c:v>
                </c:pt>
                <c:pt idx="19">
                  <c:v>4</c:v>
                </c:pt>
                <c:pt idx="20">
                  <c:v>10</c:v>
                </c:pt>
                <c:pt idx="21">
                  <c:v>9</c:v>
                </c:pt>
                <c:pt idx="22">
                  <c:v>4</c:v>
                </c:pt>
                <c:pt idx="23">
                  <c:v>4</c:v>
                </c:pt>
                <c:pt idx="24">
                  <c:v>2</c:v>
                </c:pt>
                <c:pt idx="25">
                  <c:v>10</c:v>
                </c:pt>
                <c:pt idx="26">
                  <c:v>6</c:v>
                </c:pt>
                <c:pt idx="27">
                  <c:v>7</c:v>
                </c:pt>
                <c:pt idx="28">
                  <c:v>7</c:v>
                </c:pt>
                <c:pt idx="29">
                  <c:v>10</c:v>
                </c:pt>
                <c:pt idx="30">
                  <c:v>6</c:v>
                </c:pt>
                <c:pt idx="31">
                  <c:v>12</c:v>
                </c:pt>
                <c:pt idx="32">
                  <c:v>27</c:v>
                </c:pt>
                <c:pt idx="33">
                  <c:v>9</c:v>
                </c:pt>
                <c:pt idx="34">
                  <c:v>9</c:v>
                </c:pt>
                <c:pt idx="35">
                  <c:v>10</c:v>
                </c:pt>
                <c:pt idx="36">
                  <c:v>9</c:v>
                </c:pt>
              </c:numCache>
            </c:numRef>
          </c:xVal>
          <c:yVal>
            <c:numRef>
              <c:f>'ÂM tính'!$G$2:$G$38</c:f>
              <c:numCache>
                <c:formatCode>General</c:formatCode>
                <c:ptCount val="37"/>
                <c:pt idx="0">
                  <c:v>2.0000000000000052E-3</c:v>
                </c:pt>
                <c:pt idx="1">
                  <c:v>5.3000000000000012E-2</c:v>
                </c:pt>
                <c:pt idx="2">
                  <c:v>1.3000000000000032E-2</c:v>
                </c:pt>
                <c:pt idx="3">
                  <c:v>1.5000000000000025E-2</c:v>
                </c:pt>
                <c:pt idx="4">
                  <c:v>1.3999999999999992E-2</c:v>
                </c:pt>
                <c:pt idx="5">
                  <c:v>4.4000000000000032E-2</c:v>
                </c:pt>
                <c:pt idx="6">
                  <c:v>1.2000000000000005E-2</c:v>
                </c:pt>
                <c:pt idx="7">
                  <c:v>7.0000000000000106E-3</c:v>
                </c:pt>
                <c:pt idx="8">
                  <c:v>1.3000000000000032E-2</c:v>
                </c:pt>
                <c:pt idx="9">
                  <c:v>8.0000000000000227E-3</c:v>
                </c:pt>
                <c:pt idx="10">
                  <c:v>7.0000000000000106E-3</c:v>
                </c:pt>
                <c:pt idx="11">
                  <c:v>7.0000000000000106E-3</c:v>
                </c:pt>
                <c:pt idx="12">
                  <c:v>1.5000000000000025E-2</c:v>
                </c:pt>
                <c:pt idx="13">
                  <c:v>8.0000000000000227E-3</c:v>
                </c:pt>
                <c:pt idx="14">
                  <c:v>1.8000000000000023E-2</c:v>
                </c:pt>
                <c:pt idx="15">
                  <c:v>1.3999999999999992E-2</c:v>
                </c:pt>
                <c:pt idx="16">
                  <c:v>1.2000000000000005E-2</c:v>
                </c:pt>
                <c:pt idx="17">
                  <c:v>9.0000000000000028E-3</c:v>
                </c:pt>
                <c:pt idx="18">
                  <c:v>0.10700000000000012</c:v>
                </c:pt>
                <c:pt idx="19">
                  <c:v>2.8999999999999998E-2</c:v>
                </c:pt>
                <c:pt idx="20">
                  <c:v>2.8000000000000001E-2</c:v>
                </c:pt>
                <c:pt idx="21">
                  <c:v>9.0000000000000028E-3</c:v>
                </c:pt>
                <c:pt idx="22">
                  <c:v>7.0000000000000106E-3</c:v>
                </c:pt>
                <c:pt idx="23">
                  <c:v>1.2000000000000005E-2</c:v>
                </c:pt>
                <c:pt idx="24">
                  <c:v>6.0000000000000097E-3</c:v>
                </c:pt>
                <c:pt idx="25">
                  <c:v>6.0000000000000097E-3</c:v>
                </c:pt>
                <c:pt idx="26">
                  <c:v>1.7999999999999995E-2</c:v>
                </c:pt>
                <c:pt idx="27">
                  <c:v>1.1000000000000034E-2</c:v>
                </c:pt>
                <c:pt idx="28">
                  <c:v>2.5999999999999995E-2</c:v>
                </c:pt>
                <c:pt idx="29">
                  <c:v>1.7000000000000022E-2</c:v>
                </c:pt>
                <c:pt idx="30">
                  <c:v>1.4000000000000005E-2</c:v>
                </c:pt>
                <c:pt idx="31">
                  <c:v>1.0000000000000005E-2</c:v>
                </c:pt>
                <c:pt idx="32">
                  <c:v>0.22500000000000001</c:v>
                </c:pt>
                <c:pt idx="33">
                  <c:v>1.0000000000000005E-2</c:v>
                </c:pt>
                <c:pt idx="34">
                  <c:v>1.4000000000000005E-2</c:v>
                </c:pt>
                <c:pt idx="35">
                  <c:v>1.0999999999999996E-2</c:v>
                </c:pt>
                <c:pt idx="36">
                  <c:v>1.4999999999999998E-2</c:v>
                </c:pt>
              </c:numCache>
            </c:numRef>
          </c:yVal>
        </c:ser>
        <c:dLbls/>
        <c:axId val="64983424"/>
        <c:axId val="64985344"/>
      </c:scatterChart>
      <c:valAx>
        <c:axId val="649834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00B050"/>
                    </a:solidFill>
                    <a:latin typeface="+mj-lt"/>
                  </a:rPr>
                  <a:t>Negative symptom PANSS subscore difference in treament</a:t>
                </a:r>
                <a:endParaRPr lang="en-US" sz="1400" b="1" dirty="0">
                  <a:solidFill>
                    <a:srgbClr val="00B050"/>
                  </a:solidFill>
                  <a:latin typeface="+mj-lt"/>
                </a:endParaRPr>
              </a:p>
            </c:rich>
          </c:tx>
        </c:title>
        <c:numFmt formatCode="General" sourceLinked="1"/>
        <c:tickLblPos val="nextTo"/>
        <c:crossAx val="64985344"/>
        <c:crosses val="autoZero"/>
        <c:crossBetween val="midCat"/>
      </c:valAx>
      <c:valAx>
        <c:axId val="64985344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vi-VN" sz="1400" b="1" i="0" u="none" strike="noStrike" baseline="0" dirty="0" smtClean="0">
                    <a:solidFill>
                      <a:srgbClr val="FF0000"/>
                    </a:solidFill>
                    <a:latin typeface="+mj-lt"/>
                  </a:rPr>
                  <a:t>S100B difference in treament</a:t>
                </a:r>
                <a:endParaRPr lang="en-US" sz="1400" dirty="0">
                  <a:solidFill>
                    <a:srgbClr val="FF0000"/>
                  </a:solidFill>
                  <a:latin typeface="+mj-lt"/>
                </a:endParaRPr>
              </a:p>
            </c:rich>
          </c:tx>
        </c:title>
        <c:numFmt formatCode="General" sourceLinked="1"/>
        <c:tickLblPos val="nextTo"/>
        <c:crossAx val="64983424"/>
        <c:crosses val="autoZero"/>
        <c:crossBetween val="midCat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FA10F-1E13-48BA-BD70-28A2170E12F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3C2C4-C1BD-42B5-BF2A-873E4AED1E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50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Cảm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xúc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khô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lạnh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nghèo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nàn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lệch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trầm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trọng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hình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thức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nội</a:t>
            </a:r>
            <a:r>
              <a:rPr lang="en-US" baseline="0" dirty="0" smtClean="0"/>
              <a:t> dung, </a:t>
            </a:r>
            <a:r>
              <a:rPr lang="en-US" baseline="0" dirty="0" err="1" smtClean="0"/>
              <a:t>hành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tác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phong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dị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khó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hiểu</a:t>
            </a:r>
            <a:endParaRPr lang="en-US" baseline="0" dirty="0" smtClean="0"/>
          </a:p>
          <a:p>
            <a:r>
              <a:rPr lang="en-US" baseline="0" dirty="0" smtClean="0"/>
              <a:t>DƯƠNG TÍNH: </a:t>
            </a:r>
            <a:r>
              <a:rPr lang="en-US" baseline="0" dirty="0" err="1" smtClean="0"/>
              <a:t>XuẤT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CÁC TRIỆU CHỨNG MỚI LẠ MÀ TRƯỚC ĐÂY KO CÓ.</a:t>
            </a:r>
          </a:p>
          <a:p>
            <a:r>
              <a:rPr lang="en-US" baseline="0" dirty="0" smtClean="0"/>
              <a:t>CÁC TRIỆU CHỨNG ĐA DẠNG, LUÔN </a:t>
            </a:r>
            <a:r>
              <a:rPr lang="en-US" baseline="0" dirty="0" err="1" smtClean="0"/>
              <a:t>BiẾN</a:t>
            </a:r>
            <a:r>
              <a:rPr lang="en-US" baseline="0" dirty="0" smtClean="0"/>
              <a:t> ĐỔI NỔI LÊN BỀ MẶT </a:t>
            </a:r>
            <a:r>
              <a:rPr lang="en-US" baseline="0" dirty="0" err="1" smtClean="0"/>
              <a:t>HoẠT</a:t>
            </a:r>
            <a:r>
              <a:rPr lang="en-US" baseline="0" dirty="0" smtClean="0"/>
              <a:t> ĐỘNG TÂM THẦN NHƯ: HOANG TƯỞNG, </a:t>
            </a:r>
            <a:r>
              <a:rPr lang="en-US" baseline="0" dirty="0" err="1" smtClean="0"/>
              <a:t>Ảo</a:t>
            </a:r>
            <a:r>
              <a:rPr lang="en-US" baseline="0" dirty="0" smtClean="0"/>
              <a:t> GIÁC, HƯNG CẢM, TRẦM CẢM, CĂNG TRG LỰC.</a:t>
            </a:r>
          </a:p>
          <a:p>
            <a:r>
              <a:rPr lang="en-US" baseline="0" dirty="0" err="1" smtClean="0"/>
              <a:t>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tính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tiêu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mất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mát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khía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cạnh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hoạt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động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sẵn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có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cùn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mòn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cảm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xúc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đồi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duy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sự</a:t>
            </a:r>
            <a:r>
              <a:rPr lang="en-US" baseline="0" dirty="0" smtClean="0"/>
              <a:t> tan </a:t>
            </a:r>
            <a:r>
              <a:rPr lang="en-US" baseline="0" dirty="0" err="1" smtClean="0"/>
              <a:t>rã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nhân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cách</a:t>
            </a:r>
            <a:r>
              <a:rPr lang="en-US" baseline="0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 </a:t>
            </a:r>
            <a:r>
              <a:rPr lang="en-US" dirty="0" err="1" smtClean="0"/>
              <a:t>Gelder</a:t>
            </a:r>
            <a:r>
              <a:rPr lang="en-US" dirty="0" smtClean="0"/>
              <a:t> (1995), </a:t>
            </a:r>
            <a:r>
              <a:rPr lang="en-US" dirty="0" err="1" smtClean="0"/>
              <a:t>nước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phương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Tây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nam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nữ</a:t>
            </a:r>
            <a:r>
              <a:rPr lang="en-US" baseline="0" dirty="0" smtClean="0"/>
              <a:t>; </a:t>
            </a:r>
            <a:r>
              <a:rPr lang="en-US" baseline="0" dirty="0" err="1" smtClean="0"/>
              <a:t>nước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phtr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nam</a:t>
            </a:r>
            <a:r>
              <a:rPr lang="en-US" baseline="0" dirty="0" smtClean="0"/>
              <a:t>&gt;</a:t>
            </a:r>
            <a:r>
              <a:rPr lang="en-US" baseline="0" dirty="0" err="1" smtClean="0"/>
              <a:t>nữ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PHÙ </a:t>
            </a:r>
            <a:r>
              <a:rPr lang="en-US" baseline="0" dirty="0" err="1" smtClean="0"/>
              <a:t>hợp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Gelder</a:t>
            </a:r>
            <a:r>
              <a:rPr lang="en-US" baseline="0" dirty="0" smtClean="0"/>
              <a:t>, Black, Kaplan, </a:t>
            </a:r>
            <a:r>
              <a:rPr lang="en-US" baseline="0" dirty="0" err="1" smtClean="0"/>
              <a:t>Phạm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Văn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Mạnh</a:t>
            </a:r>
            <a:r>
              <a:rPr lang="en-US" baseline="0" dirty="0" smtClean="0"/>
              <a:t> (2008)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Không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đều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theo</a:t>
            </a:r>
            <a:r>
              <a:rPr lang="en-US" baseline="0" dirty="0" smtClean="0"/>
              <a:t> Kaplan: </a:t>
            </a:r>
            <a:r>
              <a:rPr lang="en-US" baseline="0" dirty="0" err="1" smtClean="0"/>
              <a:t>gặp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trẻ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nhưng</a:t>
            </a:r>
            <a:r>
              <a:rPr lang="en-US" baseline="0" dirty="0" smtClean="0"/>
              <a:t> do ATK </a:t>
            </a:r>
            <a:r>
              <a:rPr lang="en-US" baseline="0" dirty="0" err="1" smtClean="0"/>
              <a:t>chất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lượng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cuộc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đảm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bảo</a:t>
            </a:r>
            <a:r>
              <a:rPr lang="en-US" baseline="0" dirty="0" smtClean="0"/>
              <a:t> -&gt; </a:t>
            </a:r>
            <a:r>
              <a:rPr lang="en-US" baseline="0" dirty="0" err="1" smtClean="0"/>
              <a:t>tuổi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cao</a:t>
            </a:r>
            <a:r>
              <a:rPr lang="en-US" baseline="0" dirty="0" smtClean="0"/>
              <a:t> -&gt; TTPL </a:t>
            </a:r>
            <a:r>
              <a:rPr lang="en-US" baseline="0" dirty="0" err="1" smtClean="0"/>
              <a:t>phân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bố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tỉ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Weismann</a:t>
            </a:r>
            <a:r>
              <a:rPr lang="en-US" baseline="0" dirty="0" smtClean="0"/>
              <a:t> (1999), Lara (2001), </a:t>
            </a:r>
            <a:r>
              <a:rPr lang="en-US" baseline="0" dirty="0" err="1" smtClean="0"/>
              <a:t>Rothermudt</a:t>
            </a:r>
            <a:r>
              <a:rPr lang="en-US" baseline="0" dirty="0" smtClean="0"/>
              <a:t> (2001, 2004), </a:t>
            </a:r>
            <a:r>
              <a:rPr lang="en-US" baseline="0" dirty="0" err="1" smtClean="0"/>
              <a:t>Adrea</a:t>
            </a:r>
            <a:r>
              <a:rPr lang="en-US" baseline="0" dirty="0" smtClean="0"/>
              <a:t> Schmitt (2005), </a:t>
            </a:r>
            <a:r>
              <a:rPr lang="en-US" baseline="0" dirty="0" err="1" smtClean="0"/>
              <a:t>Schroeter</a:t>
            </a:r>
            <a:r>
              <a:rPr lang="en-US" baseline="0" dirty="0" smtClean="0"/>
              <a:t> (2002), Pederson (2008), Li Yan </a:t>
            </a:r>
            <a:r>
              <a:rPr lang="en-US" baseline="0" dirty="0" err="1" smtClean="0"/>
              <a:t>Qi</a:t>
            </a:r>
            <a:r>
              <a:rPr lang="en-US" baseline="0" dirty="0" smtClean="0"/>
              <a:t> (2009), Zhang XY (2009, 2010)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rằng</a:t>
            </a:r>
            <a:r>
              <a:rPr lang="en-US" baseline="0" dirty="0" smtClean="0"/>
              <a:t> S100B  </a:t>
            </a:r>
            <a:r>
              <a:rPr lang="en-US" baseline="0" dirty="0" err="1" smtClean="0"/>
              <a:t>huyết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tăng</a:t>
            </a:r>
            <a:r>
              <a:rPr lang="en-US" baseline="0" dirty="0" smtClean="0"/>
              <a:t> so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endParaRPr lang="en-US" baseline="0" dirty="0" smtClean="0"/>
          </a:p>
          <a:p>
            <a:r>
              <a:rPr lang="en-US" baseline="0" dirty="0" smtClean="0"/>
              <a:t>So </a:t>
            </a:r>
            <a:r>
              <a:rPr lang="en-US" baseline="0" dirty="0" err="1" smtClean="0"/>
              <a:t>sánh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điều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TTPl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phù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hợp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Schoreter</a:t>
            </a:r>
            <a:r>
              <a:rPr lang="en-US" baseline="0" dirty="0" smtClean="0"/>
              <a:t>(2002), </a:t>
            </a:r>
            <a:r>
              <a:rPr lang="en-US" baseline="0" dirty="0" err="1" smtClean="0"/>
              <a:t>Sihai</a:t>
            </a:r>
            <a:r>
              <a:rPr lang="en-US" baseline="0" dirty="0" smtClean="0"/>
              <a:t> Ling(2005) 29bn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còn</a:t>
            </a:r>
            <a:r>
              <a:rPr lang="en-US" baseline="0" dirty="0" smtClean="0"/>
              <a:t> 28bn S100B </a:t>
            </a:r>
            <a:r>
              <a:rPr lang="en-US" baseline="0" dirty="0" err="1" smtClean="0"/>
              <a:t>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Gattzar</a:t>
            </a:r>
            <a:r>
              <a:rPr lang="en-US" baseline="0" dirty="0" smtClean="0"/>
              <a:t> (2000), S100B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thấp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lấy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nhầm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đông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Rothermundt</a:t>
            </a:r>
            <a:r>
              <a:rPr lang="en-US" baseline="0" dirty="0" smtClean="0"/>
              <a:t> 2001, Steiner 2008 </a:t>
            </a:r>
            <a:r>
              <a:rPr lang="en-US" baseline="0" dirty="0" err="1" smtClean="0"/>
              <a:t>là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đtrị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biệt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thgian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nhau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Weismann</a:t>
            </a:r>
            <a:r>
              <a:rPr lang="en-US" baseline="0" dirty="0" smtClean="0"/>
              <a:t> (1999), Lara (2001), </a:t>
            </a:r>
            <a:r>
              <a:rPr lang="en-US" baseline="0" dirty="0" err="1" smtClean="0"/>
              <a:t>Rothermudt</a:t>
            </a:r>
            <a:r>
              <a:rPr lang="en-US" baseline="0" dirty="0" smtClean="0"/>
              <a:t> (2001, 2004), </a:t>
            </a:r>
            <a:r>
              <a:rPr lang="en-US" baseline="0" dirty="0" err="1" smtClean="0"/>
              <a:t>Adrea</a:t>
            </a:r>
            <a:r>
              <a:rPr lang="en-US" baseline="0" dirty="0" smtClean="0"/>
              <a:t> Schmitt (2005), </a:t>
            </a:r>
            <a:r>
              <a:rPr lang="en-US" baseline="0" dirty="0" err="1" smtClean="0"/>
              <a:t>Schroeter</a:t>
            </a:r>
            <a:r>
              <a:rPr lang="en-US" baseline="0" dirty="0" smtClean="0"/>
              <a:t> (2002), Pederson (2008), Li Yan </a:t>
            </a:r>
            <a:r>
              <a:rPr lang="en-US" baseline="0" dirty="0" err="1" smtClean="0"/>
              <a:t>Qi</a:t>
            </a:r>
            <a:r>
              <a:rPr lang="en-US" baseline="0" dirty="0" smtClean="0"/>
              <a:t> (2009), Zhang XY (2009, 2010)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rằng</a:t>
            </a:r>
            <a:r>
              <a:rPr lang="en-US" baseline="0" dirty="0" smtClean="0"/>
              <a:t> S100B  </a:t>
            </a:r>
            <a:r>
              <a:rPr lang="en-US" baseline="0" dirty="0" err="1" smtClean="0"/>
              <a:t>huyết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tăng</a:t>
            </a:r>
            <a:r>
              <a:rPr lang="en-US" baseline="0" dirty="0" smtClean="0"/>
              <a:t> so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endParaRPr lang="en-US" baseline="0" dirty="0" smtClean="0"/>
          </a:p>
          <a:p>
            <a:r>
              <a:rPr lang="en-US" baseline="0" dirty="0" smtClean="0"/>
              <a:t>So </a:t>
            </a:r>
            <a:r>
              <a:rPr lang="en-US" baseline="0" dirty="0" err="1" smtClean="0"/>
              <a:t>sánh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điều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TTPl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phù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hợp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Schoreter</a:t>
            </a:r>
            <a:r>
              <a:rPr lang="en-US" baseline="0" dirty="0" smtClean="0"/>
              <a:t>(2002), </a:t>
            </a:r>
            <a:r>
              <a:rPr lang="en-US" baseline="0" dirty="0" err="1" smtClean="0"/>
              <a:t>Sihai</a:t>
            </a:r>
            <a:r>
              <a:rPr lang="en-US" baseline="0" dirty="0" smtClean="0"/>
              <a:t> Ling(2005) 29bn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còn</a:t>
            </a:r>
            <a:r>
              <a:rPr lang="en-US" baseline="0" dirty="0" smtClean="0"/>
              <a:t> 28bn S100B </a:t>
            </a:r>
            <a:r>
              <a:rPr lang="en-US" baseline="0" dirty="0" err="1" smtClean="0"/>
              <a:t>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Gattzar</a:t>
            </a:r>
            <a:r>
              <a:rPr lang="en-US" baseline="0" dirty="0" smtClean="0"/>
              <a:t> (2000), S100B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thấp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lấy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nhầm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đông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Rothermundt</a:t>
            </a:r>
            <a:r>
              <a:rPr lang="en-US" baseline="0" dirty="0" smtClean="0"/>
              <a:t> 2001, Steiner 2008 </a:t>
            </a:r>
            <a:r>
              <a:rPr lang="en-US" baseline="0" dirty="0" err="1" smtClean="0"/>
              <a:t>là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đtrị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biệt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thgian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nhau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Weismann</a:t>
            </a:r>
            <a:r>
              <a:rPr lang="en-US" baseline="0" dirty="0" smtClean="0"/>
              <a:t> (1999), Lara (2001), </a:t>
            </a:r>
            <a:r>
              <a:rPr lang="en-US" baseline="0" dirty="0" err="1" smtClean="0"/>
              <a:t>Rothermudt</a:t>
            </a:r>
            <a:r>
              <a:rPr lang="en-US" baseline="0" dirty="0" smtClean="0"/>
              <a:t> (2001, 2004), </a:t>
            </a:r>
            <a:r>
              <a:rPr lang="en-US" baseline="0" dirty="0" err="1" smtClean="0"/>
              <a:t>Adrea</a:t>
            </a:r>
            <a:r>
              <a:rPr lang="en-US" baseline="0" dirty="0" smtClean="0"/>
              <a:t> Schmitt (2005), </a:t>
            </a:r>
            <a:r>
              <a:rPr lang="en-US" baseline="0" dirty="0" err="1" smtClean="0"/>
              <a:t>Schroeter</a:t>
            </a:r>
            <a:r>
              <a:rPr lang="en-US" baseline="0" dirty="0" smtClean="0"/>
              <a:t> (2002), Pederson (2008), Li Yan </a:t>
            </a:r>
            <a:r>
              <a:rPr lang="en-US" baseline="0" dirty="0" err="1" smtClean="0"/>
              <a:t>Qi</a:t>
            </a:r>
            <a:r>
              <a:rPr lang="en-US" baseline="0" dirty="0" smtClean="0"/>
              <a:t> (2009), Zhang XY (2009, 2010)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rằng</a:t>
            </a:r>
            <a:r>
              <a:rPr lang="en-US" baseline="0" dirty="0" smtClean="0"/>
              <a:t> S100B  </a:t>
            </a:r>
            <a:r>
              <a:rPr lang="en-US" baseline="0" dirty="0" err="1" smtClean="0"/>
              <a:t>huyết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tăng</a:t>
            </a:r>
            <a:r>
              <a:rPr lang="en-US" baseline="0" dirty="0" smtClean="0"/>
              <a:t> so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endParaRPr lang="en-US" baseline="0" dirty="0" smtClean="0"/>
          </a:p>
          <a:p>
            <a:r>
              <a:rPr lang="en-US" baseline="0" dirty="0" smtClean="0"/>
              <a:t>So </a:t>
            </a:r>
            <a:r>
              <a:rPr lang="en-US" baseline="0" dirty="0" err="1" smtClean="0"/>
              <a:t>sánh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điều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TTPl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phù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hợp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Schoreter</a:t>
            </a:r>
            <a:r>
              <a:rPr lang="en-US" baseline="0" dirty="0" smtClean="0"/>
              <a:t>(2002), </a:t>
            </a:r>
            <a:r>
              <a:rPr lang="en-US" baseline="0" dirty="0" err="1" smtClean="0"/>
              <a:t>Sihai</a:t>
            </a:r>
            <a:r>
              <a:rPr lang="en-US" baseline="0" dirty="0" smtClean="0"/>
              <a:t> Ling(2005) 29bn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còn</a:t>
            </a:r>
            <a:r>
              <a:rPr lang="en-US" baseline="0" dirty="0" smtClean="0"/>
              <a:t> 28bn S100B </a:t>
            </a:r>
            <a:r>
              <a:rPr lang="en-US" baseline="0" dirty="0" err="1" smtClean="0"/>
              <a:t>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Gattzar</a:t>
            </a:r>
            <a:r>
              <a:rPr lang="en-US" baseline="0" dirty="0" smtClean="0"/>
              <a:t> (2000), S100B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thấp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lấy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nhầm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đông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Rothermundt</a:t>
            </a:r>
            <a:r>
              <a:rPr lang="en-US" baseline="0" dirty="0" smtClean="0"/>
              <a:t> 2001, Steiner 2008 </a:t>
            </a:r>
            <a:r>
              <a:rPr lang="en-US" baseline="0" dirty="0" err="1" smtClean="0"/>
              <a:t>là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đtrị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biệt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thgian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nhau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Weismann</a:t>
            </a:r>
            <a:r>
              <a:rPr lang="en-US" baseline="0" dirty="0" smtClean="0"/>
              <a:t> (1999), Lara (2001), </a:t>
            </a:r>
            <a:r>
              <a:rPr lang="en-US" baseline="0" dirty="0" err="1" smtClean="0"/>
              <a:t>Rothermudt</a:t>
            </a:r>
            <a:r>
              <a:rPr lang="en-US" baseline="0" dirty="0" smtClean="0"/>
              <a:t> (2001, 2004), </a:t>
            </a:r>
            <a:r>
              <a:rPr lang="en-US" baseline="0" dirty="0" err="1" smtClean="0"/>
              <a:t>Adrea</a:t>
            </a:r>
            <a:r>
              <a:rPr lang="en-US" baseline="0" dirty="0" smtClean="0"/>
              <a:t> Schmitt (2005), </a:t>
            </a:r>
            <a:r>
              <a:rPr lang="en-US" baseline="0" dirty="0" err="1" smtClean="0"/>
              <a:t>Schroeter</a:t>
            </a:r>
            <a:r>
              <a:rPr lang="en-US" baseline="0" dirty="0" smtClean="0"/>
              <a:t> (2002), Pederson (2008), Li Yan </a:t>
            </a:r>
            <a:r>
              <a:rPr lang="en-US" baseline="0" dirty="0" err="1" smtClean="0"/>
              <a:t>Qi</a:t>
            </a:r>
            <a:r>
              <a:rPr lang="en-US" baseline="0" dirty="0" smtClean="0"/>
              <a:t> (2009), Zhang XY (2009, 2010)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rằng</a:t>
            </a:r>
            <a:r>
              <a:rPr lang="en-US" baseline="0" dirty="0" smtClean="0"/>
              <a:t> S100B  </a:t>
            </a:r>
            <a:r>
              <a:rPr lang="en-US" baseline="0" dirty="0" err="1" smtClean="0"/>
              <a:t>huyết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tăng</a:t>
            </a:r>
            <a:r>
              <a:rPr lang="en-US" baseline="0" dirty="0" smtClean="0"/>
              <a:t> so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endParaRPr lang="en-US" baseline="0" dirty="0" smtClean="0"/>
          </a:p>
          <a:p>
            <a:r>
              <a:rPr lang="en-US" baseline="0" dirty="0" smtClean="0"/>
              <a:t>So </a:t>
            </a:r>
            <a:r>
              <a:rPr lang="en-US" baseline="0" dirty="0" err="1" smtClean="0"/>
              <a:t>sánh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điều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TTPl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phù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hợp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Schoreter</a:t>
            </a:r>
            <a:r>
              <a:rPr lang="en-US" baseline="0" dirty="0" smtClean="0"/>
              <a:t>(2002), </a:t>
            </a:r>
            <a:r>
              <a:rPr lang="en-US" baseline="0" dirty="0" err="1" smtClean="0"/>
              <a:t>Sihai</a:t>
            </a:r>
            <a:r>
              <a:rPr lang="en-US" baseline="0" dirty="0" smtClean="0"/>
              <a:t> Ling(2005) 29bn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còn</a:t>
            </a:r>
            <a:r>
              <a:rPr lang="en-US" baseline="0" dirty="0" smtClean="0"/>
              <a:t> 28bn S100B </a:t>
            </a:r>
            <a:r>
              <a:rPr lang="en-US" baseline="0" dirty="0" err="1" smtClean="0"/>
              <a:t>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Gattzar</a:t>
            </a:r>
            <a:r>
              <a:rPr lang="en-US" baseline="0" dirty="0" smtClean="0"/>
              <a:t> (2000), S100B </a:t>
            </a:r>
            <a:r>
              <a:rPr lang="en-US" baseline="0" dirty="0" err="1" smtClean="0"/>
              <a:t>bn</a:t>
            </a:r>
            <a:r>
              <a:rPr lang="en-US" baseline="0" dirty="0" smtClean="0"/>
              <a:t> TTPL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thấp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lấy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nhầm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chống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đông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chứng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Rothermundt</a:t>
            </a:r>
            <a:r>
              <a:rPr lang="en-US" baseline="0" dirty="0" smtClean="0"/>
              <a:t> 2001, Steiner 2008 </a:t>
            </a:r>
            <a:r>
              <a:rPr lang="en-US" baseline="0" dirty="0" err="1" smtClean="0"/>
              <a:t>là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đtrị</a:t>
            </a:r>
            <a:r>
              <a:rPr lang="en-US" baseline="0" dirty="0" smtClean="0"/>
              <a:t> S100B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bthg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biệt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thgian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khác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nhau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C2C4-C1BD-42B5-BF2A-873E4AED1E2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1590-43EE-4FCC-A866-1F16A86350D7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84B42-3815-4F86-87D6-1DB181798A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wav"/><Relationship Id="rId6" Type="http://schemas.openxmlformats.org/officeDocument/2006/relationships/image" Target="../media/image2.png"/><Relationship Id="rId5" Type="http://schemas.microsoft.com/office/2007/relationships/media" Target="../media/media1.wav"/><Relationship Id="rId4" Type="http://schemas.openxmlformats.org/officeDocument/2006/relationships/image" Target="file:///C:\Documents%20and%20Settings\sakamon1\Local%20Settings\Temp\0099489-1650x350.jp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microsoft.com/office/2007/relationships/media" Target="../media/media2.wav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.wav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wav"/><Relationship Id="rId6" Type="http://schemas.openxmlformats.org/officeDocument/2006/relationships/image" Target="../media/image2.png"/><Relationship Id="rId5" Type="http://schemas.microsoft.com/office/2007/relationships/media" Target="../media/media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4.wav"/><Relationship Id="rId6" Type="http://schemas.openxmlformats.org/officeDocument/2006/relationships/image" Target="../media/image2.png"/><Relationship Id="rId5" Type="http://schemas.microsoft.com/office/2007/relationships/media" Target="../media/media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5.wav"/><Relationship Id="rId6" Type="http://schemas.openxmlformats.org/officeDocument/2006/relationships/image" Target="../media/image2.png"/><Relationship Id="rId5" Type="http://schemas.microsoft.com/office/2007/relationships/media" Target="../media/media5.wav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6.wav"/><Relationship Id="rId6" Type="http://schemas.microsoft.com/office/2007/relationships/media" Target="../media/media6.wav"/><Relationship Id="rId5" Type="http://schemas.openxmlformats.org/officeDocument/2006/relationships/image" Target="../media/image11.gi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7.wav"/><Relationship Id="rId5" Type="http://schemas.openxmlformats.org/officeDocument/2006/relationships/image" Target="../media/image2.png"/><Relationship Id="rId4" Type="http://schemas.microsoft.com/office/2007/relationships/media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8.wav"/><Relationship Id="rId5" Type="http://schemas.openxmlformats.org/officeDocument/2006/relationships/image" Target="../media/image2.png"/><Relationship Id="rId4" Type="http://schemas.microsoft.com/office/2007/relationships/media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9.wav"/><Relationship Id="rId5" Type="http://schemas.openxmlformats.org/officeDocument/2006/relationships/image" Target="../media/image2.png"/><Relationship Id="rId4" Type="http://schemas.microsoft.com/office/2007/relationships/media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0.wav"/><Relationship Id="rId5" Type="http://schemas.openxmlformats.org/officeDocument/2006/relationships/image" Target="../media/image2.png"/><Relationship Id="rId4" Type="http://schemas.microsoft.com/office/2007/relationships/media" Target="../media/media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1.wav"/><Relationship Id="rId6" Type="http://schemas.openxmlformats.org/officeDocument/2006/relationships/image" Target="../media/image2.png"/><Relationship Id="rId5" Type="http://schemas.microsoft.com/office/2007/relationships/media" Target="../media/media11.wav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2.wav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2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13.wav"/><Relationship Id="rId6" Type="http://schemas.microsoft.com/office/2007/relationships/media" Target="../media/media13.wav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4.wav"/><Relationship Id="rId6" Type="http://schemas.microsoft.com/office/2007/relationships/media" Target="../media/media14.wav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5.wav"/><Relationship Id="rId6" Type="http://schemas.openxmlformats.org/officeDocument/2006/relationships/image" Target="../media/image2.png"/><Relationship Id="rId5" Type="http://schemas.microsoft.com/office/2007/relationships/media" Target="../media/media15.wav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6.wav"/><Relationship Id="rId6" Type="http://schemas.openxmlformats.org/officeDocument/2006/relationships/image" Target="../media/image2.png"/><Relationship Id="rId5" Type="http://schemas.microsoft.com/office/2007/relationships/media" Target="../media/media16.wav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7.wav"/><Relationship Id="rId6" Type="http://schemas.openxmlformats.org/officeDocument/2006/relationships/image" Target="../media/image2.png"/><Relationship Id="rId5" Type="http://schemas.microsoft.com/office/2007/relationships/media" Target="../media/media17.wav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8.wav"/><Relationship Id="rId6" Type="http://schemas.microsoft.com/office/2007/relationships/media" Target="../media/media18.wav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9.wav"/><Relationship Id="rId6" Type="http://schemas.openxmlformats.org/officeDocument/2006/relationships/image" Target="../media/image2.png"/><Relationship Id="rId5" Type="http://schemas.microsoft.com/office/2007/relationships/media" Target="../media/media19.wav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0.wav"/><Relationship Id="rId6" Type="http://schemas.microsoft.com/office/2007/relationships/media" Target="../media/media20.wav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audio" Target="../media/media21.wav"/><Relationship Id="rId6" Type="http://schemas.microsoft.com/office/2007/relationships/media" Target="../media/media21.wav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audio" Target="../media/media22.wav"/><Relationship Id="rId6" Type="http://schemas.microsoft.com/office/2007/relationships/media" Target="../media/media22.wav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3.wav"/><Relationship Id="rId5" Type="http://schemas.openxmlformats.org/officeDocument/2006/relationships/image" Target="../media/image2.png"/><Relationship Id="rId4" Type="http://schemas.microsoft.com/office/2007/relationships/media" Target="../media/media2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4.wav"/><Relationship Id="rId5" Type="http://schemas.openxmlformats.org/officeDocument/2006/relationships/image" Target="../media/image2.png"/><Relationship Id="rId4" Type="http://schemas.microsoft.com/office/2007/relationships/media" Target="../media/media2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5.wav"/><Relationship Id="rId5" Type="http://schemas.openxmlformats.org/officeDocument/2006/relationships/image" Target="../media/image2.png"/><Relationship Id="rId4" Type="http://schemas.microsoft.com/office/2007/relationships/media" Target="../media/media2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44805"/>
            <a:ext cx="7772400" cy="2012955"/>
          </a:xfrm>
        </p:spPr>
        <p:txBody>
          <a:bodyPr>
            <a:noAutofit/>
          </a:bodyPr>
          <a:lstStyle/>
          <a:p>
            <a:r>
              <a:rPr lang="en-US" sz="3200" dirty="0" smtClean="0"/>
              <a:t>STUDY ON SERUM S100B CONCENTRA</a:t>
            </a:r>
            <a:r>
              <a:rPr lang="vi-VN" sz="3200" dirty="0" smtClean="0"/>
              <a:t>T</a:t>
            </a:r>
            <a:r>
              <a:rPr lang="en-US" sz="3200" dirty="0" smtClean="0"/>
              <a:t>ION AND RELATIONSHIP BETWEEN IT AND CLINICAL PSYCHOPHATHOLOGY IN SCHIZOPHRENIC PATIENTS</a:t>
            </a:r>
            <a:r>
              <a:rPr lang="vi-VN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vi-VN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en-US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 fontScale="62500" lnSpcReduction="20000"/>
          </a:bodyPr>
          <a:lstStyle/>
          <a:p>
            <a:pPr algn="l"/>
            <a:endParaRPr lang="en-US" sz="22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22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22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36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         </a:t>
            </a:r>
            <a:r>
              <a:rPr lang="vi-VN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</a:t>
            </a:r>
            <a:r>
              <a:rPr lang="en-US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ĐINH THỊ THANH HÒA</a:t>
            </a:r>
            <a:r>
              <a:rPr lang="en-US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     </a:t>
            </a:r>
            <a:r>
              <a:rPr lang="vi-VN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</a:t>
            </a:r>
            <a:r>
              <a:rPr lang="en-US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PHẠM THIỆN NGỌC</a:t>
            </a:r>
          </a:p>
          <a:p>
            <a:pPr algn="l"/>
            <a:r>
              <a:rPr lang="en-US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         </a:t>
            </a:r>
            <a:r>
              <a:rPr lang="vi-VN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 </a:t>
            </a:r>
            <a:r>
              <a:rPr lang="en-US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NGUYỄN KIM VIỆT</a:t>
            </a:r>
          </a:p>
          <a:p>
            <a:pPr algn="l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shpCollectorPicture0" descr="C:\Documents and Settings\sakamon1\Local Settings\Temp\0099489-1650x350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-24"/>
            <a:ext cx="914400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48"/>
    </mc:Choice>
    <mc:Fallback>
      <p:transition spd="slow" advTm="20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INTRODUCTION -1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en-US" dirty="0" smtClean="0">
                <a:latin typeface="Cambria" pitchFamily="18" charset="0"/>
              </a:rPr>
              <a:t>S100: 1965</a:t>
            </a:r>
          </a:p>
          <a:p>
            <a:r>
              <a:rPr lang="vi-VN" dirty="0" smtClean="0">
                <a:latin typeface="Cambria" pitchFamily="18" charset="0"/>
              </a:rPr>
              <a:t>SOURCE</a:t>
            </a:r>
            <a:r>
              <a:rPr lang="en-US" dirty="0" smtClean="0">
                <a:latin typeface="Cambria" pitchFamily="18" charset="0"/>
              </a:rPr>
              <a:t>: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1026" name="Picture 2" descr="http://www.thankinhhoc.com/glia.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25"/>
            <a:ext cx="4500562" cy="3571876"/>
          </a:xfrm>
          <a:prstGeom prst="rect">
            <a:avLst/>
          </a:prstGeom>
          <a:noFill/>
        </p:spPr>
      </p:pic>
      <p:pic>
        <p:nvPicPr>
          <p:cNvPr id="1028" name="Picture 4" descr="http://l.f10.img.vnexpress.net/2011/01/13/nhauthai2-1351736640_500x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928802"/>
            <a:ext cx="4500562" cy="4929198"/>
          </a:xfrm>
          <a:prstGeom prst="rect">
            <a:avLst/>
          </a:prstGeom>
          <a:noFill/>
        </p:spPr>
      </p:pic>
      <p:pic>
        <p:nvPicPr>
          <p:cNvPr id="1030" name="Picture 6" descr="http://lh4.ggpht.com/_EEHqVeTiyU0/Sqj1ZzvMXlI/AAAAAAAAEBs/Ghb4fiklfGo/s1600/image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64483" y="714357"/>
            <a:ext cx="342156" cy="214313"/>
          </a:xfrm>
          <a:prstGeom prst="rect">
            <a:avLst/>
          </a:prstGeom>
          <a:noFill/>
        </p:spPr>
      </p:pic>
      <p:pic>
        <p:nvPicPr>
          <p:cNvPr id="7" name="Picture 6" descr="Schwung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8389"/>
    </mc:Choice>
    <mc:Fallback>
      <p:transition spd="slow" advTm="28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S100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S100</a:t>
            </a:r>
            <a:r>
              <a:rPr lang="vi-VN" dirty="0" smtClean="0">
                <a:latin typeface="Cambria" pitchFamily="18" charset="0"/>
              </a:rPr>
              <a:t> structure</a:t>
            </a:r>
            <a:r>
              <a:rPr lang="en-US" dirty="0" smtClean="0">
                <a:latin typeface="Cambria" pitchFamily="18" charset="0"/>
              </a:rPr>
              <a:t>: </a:t>
            </a:r>
            <a:r>
              <a:rPr lang="vi-VN" dirty="0" smtClean="0">
                <a:latin typeface="Cambria" pitchFamily="18" charset="0"/>
              </a:rPr>
              <a:t>2</a:t>
            </a:r>
            <a:r>
              <a:rPr lang="en-US" dirty="0" smtClean="0">
                <a:latin typeface="Cambria" pitchFamily="18" charset="0"/>
              </a:rPr>
              <a:t> </a:t>
            </a:r>
            <a:r>
              <a:rPr lang="en-US" dirty="0" err="1" smtClean="0">
                <a:latin typeface="Cambria" pitchFamily="18" charset="0"/>
              </a:rPr>
              <a:t>polypeptid</a:t>
            </a:r>
            <a:endParaRPr lang="en-US" dirty="0" smtClean="0">
              <a:latin typeface="Cambria" pitchFamily="18" charset="0"/>
            </a:endParaRPr>
          </a:p>
          <a:p>
            <a:r>
              <a:rPr lang="vi-VN" dirty="0" smtClean="0">
                <a:latin typeface="Cambria" pitchFamily="18" charset="0"/>
              </a:rPr>
              <a:t>Monomer diference</a:t>
            </a:r>
            <a:r>
              <a:rPr lang="en-US" dirty="0" smtClean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 * </a:t>
            </a:r>
            <a:r>
              <a:rPr lang="vi-VN" dirty="0" smtClean="0">
                <a:latin typeface="Cambria" pitchFamily="18" charset="0"/>
              </a:rPr>
              <a:t>Hinge region</a:t>
            </a:r>
            <a:endParaRPr lang="en-US" dirty="0" smtClean="0">
              <a:latin typeface="Cambria" pitchFamily="18" charset="0"/>
            </a:endParaRP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 * </a:t>
            </a:r>
            <a:r>
              <a:rPr lang="vi-VN" dirty="0" smtClean="0">
                <a:latin typeface="Cambria" pitchFamily="18" charset="0"/>
              </a:rPr>
              <a:t>C terminal extension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286256"/>
            <a:ext cx="735811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9989"/>
    </mc:Choice>
    <mc:Fallback>
      <p:transition spd="slow" advTm="39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S100B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876"/>
            <a:ext cx="8929718" cy="5097467"/>
          </a:xfrm>
        </p:spPr>
        <p:txBody>
          <a:bodyPr/>
          <a:lstStyle/>
          <a:p>
            <a:r>
              <a:rPr lang="en-US" dirty="0" smtClean="0">
                <a:latin typeface="Cambria" pitchFamily="18" charset="0"/>
              </a:rPr>
              <a:t>S100B: 92 a</a:t>
            </a:r>
            <a:r>
              <a:rPr lang="vi-VN" dirty="0" smtClean="0">
                <a:latin typeface="Cambria" pitchFamily="18" charset="0"/>
              </a:rPr>
              <a:t>mino acid</a:t>
            </a:r>
            <a:r>
              <a:rPr lang="en-US" dirty="0" smtClean="0">
                <a:latin typeface="Cambria" pitchFamily="18" charset="0"/>
              </a:rPr>
              <a:t>, 10,5 </a:t>
            </a:r>
            <a:r>
              <a:rPr lang="en-US" dirty="0" err="1" smtClean="0">
                <a:latin typeface="Cambria" pitchFamily="18" charset="0"/>
              </a:rPr>
              <a:t>kDa</a:t>
            </a:r>
            <a:r>
              <a:rPr lang="en-US" dirty="0" smtClean="0">
                <a:latin typeface="Cambria" pitchFamily="18" charset="0"/>
              </a:rPr>
              <a:t>/</a:t>
            </a:r>
            <a:r>
              <a:rPr lang="vi-VN" dirty="0" smtClean="0">
                <a:latin typeface="Cambria" pitchFamily="18" charset="0"/>
              </a:rPr>
              <a:t>monomer</a:t>
            </a:r>
            <a:endParaRPr lang="en-US" dirty="0" smtClean="0">
              <a:latin typeface="Cambria" pitchFamily="18" charset="0"/>
            </a:endParaRPr>
          </a:p>
          <a:p>
            <a:r>
              <a:rPr lang="vi-VN" dirty="0" smtClean="0">
                <a:latin typeface="Cambria" pitchFamily="18" charset="0"/>
              </a:rPr>
              <a:t>Include</a:t>
            </a:r>
            <a:r>
              <a:rPr lang="en-US" dirty="0" smtClean="0">
                <a:latin typeface="Cambria" pitchFamily="18" charset="0"/>
              </a:rPr>
              <a:t>: S100 BB </a:t>
            </a:r>
            <a:r>
              <a:rPr lang="vi-VN" dirty="0" smtClean="0">
                <a:latin typeface="Cambria" pitchFamily="18" charset="0"/>
              </a:rPr>
              <a:t>or</a:t>
            </a:r>
            <a:r>
              <a:rPr lang="en-US" dirty="0" smtClean="0">
                <a:latin typeface="Cambria" pitchFamily="18" charset="0"/>
              </a:rPr>
              <a:t> S100A1B</a:t>
            </a:r>
          </a:p>
          <a:p>
            <a:r>
              <a:rPr lang="vi-VN" dirty="0" smtClean="0">
                <a:latin typeface="Cambria" pitchFamily="18" charset="0"/>
              </a:rPr>
              <a:t>Main source</a:t>
            </a:r>
            <a:r>
              <a:rPr lang="en-US" dirty="0" smtClean="0">
                <a:latin typeface="Cambria" pitchFamily="18" charset="0"/>
              </a:rPr>
              <a:t>:</a:t>
            </a:r>
            <a:r>
              <a:rPr lang="vi-VN" dirty="0" smtClean="0">
                <a:latin typeface="Cambria" pitchFamily="18" charset="0"/>
              </a:rPr>
              <a:t> oligodendrocytes or astrocytes</a:t>
            </a:r>
            <a:endParaRPr lang="en-US" dirty="0" smtClean="0">
              <a:latin typeface="Cambria" pitchFamily="18" charset="0"/>
            </a:endParaRPr>
          </a:p>
          <a:p>
            <a:r>
              <a:rPr lang="vi-VN" dirty="0" smtClean="0">
                <a:latin typeface="Cambria" pitchFamily="18" charset="0"/>
              </a:rPr>
              <a:t>Function</a:t>
            </a:r>
            <a:r>
              <a:rPr lang="en-US" dirty="0" smtClean="0">
                <a:latin typeface="Cambria" pitchFamily="18" charset="0"/>
              </a:rPr>
              <a:t>:</a:t>
            </a:r>
            <a:r>
              <a:rPr lang="vi-VN" dirty="0" smtClean="0">
                <a:latin typeface="Cambria" pitchFamily="18" charset="0"/>
              </a:rPr>
              <a:t> cell proliferation, differentiation and protection</a:t>
            </a:r>
            <a:r>
              <a:rPr lang="en-US" dirty="0" smtClean="0">
                <a:latin typeface="Cambria" pitchFamily="18" charset="0"/>
              </a:rPr>
              <a:t>, </a:t>
            </a:r>
            <a:r>
              <a:rPr lang="vi-VN" dirty="0" smtClean="0">
                <a:latin typeface="Cambria" pitchFamily="18" charset="0"/>
              </a:rPr>
              <a:t>Ca homeostasis</a:t>
            </a:r>
            <a:r>
              <a:rPr lang="en-US" dirty="0" smtClean="0">
                <a:latin typeface="Cambria" pitchFamily="18" charset="0"/>
              </a:rPr>
              <a:t>, protein</a:t>
            </a:r>
            <a:r>
              <a:rPr lang="vi-VN" dirty="0" smtClean="0">
                <a:latin typeface="Cambria" pitchFamily="18" charset="0"/>
              </a:rPr>
              <a:t> phosphorylation</a:t>
            </a:r>
            <a:r>
              <a:rPr lang="en-US" dirty="0" smtClean="0">
                <a:latin typeface="Cambria" pitchFamily="18" charset="0"/>
              </a:rPr>
              <a:t>, </a:t>
            </a:r>
            <a:r>
              <a:rPr lang="vi-VN" dirty="0" smtClean="0">
                <a:latin typeface="Cambria" pitchFamily="18" charset="0"/>
              </a:rPr>
              <a:t>transcription</a:t>
            </a:r>
            <a:r>
              <a:rPr lang="en-US" dirty="0" smtClean="0">
                <a:latin typeface="Cambria" pitchFamily="18" charset="0"/>
              </a:rPr>
              <a:t>, </a:t>
            </a:r>
            <a:r>
              <a:rPr lang="en-US" dirty="0" err="1" smtClean="0">
                <a:latin typeface="Cambria" pitchFamily="18" charset="0"/>
              </a:rPr>
              <a:t>enzym</a:t>
            </a:r>
            <a:r>
              <a:rPr lang="vi-VN" dirty="0" smtClean="0">
                <a:latin typeface="Cambria" pitchFamily="18" charset="0"/>
              </a:rPr>
              <a:t>e activity..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20483" name="il_f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71612"/>
            <a:ext cx="58579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8052"/>
    </mc:Choice>
    <mc:Fallback>
      <p:transition spd="slow" advTm="38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1143000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Effect of extracellular S100B on neurons</a:t>
            </a:r>
            <a:endParaRPr lang="en-US" dirty="0"/>
          </a:p>
        </p:txBody>
      </p:sp>
      <p:pic>
        <p:nvPicPr>
          <p:cNvPr id="2050" name="Picture 2" descr="C:\Users\hoa\Desktop\656481.fig.001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214554"/>
            <a:ext cx="3914796" cy="3571900"/>
          </a:xfrm>
          <a:prstGeom prst="rect">
            <a:avLst/>
          </a:prstGeom>
          <a:noFill/>
        </p:spPr>
      </p:pic>
      <p:pic>
        <p:nvPicPr>
          <p:cNvPr id="2051" name="Picture 3" descr="C:\Users\hoa\Desktop\656481.fig.001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214554"/>
            <a:ext cx="3714776" cy="3571900"/>
          </a:xfrm>
          <a:prstGeom prst="rect">
            <a:avLst/>
          </a:prstGeom>
          <a:noFill/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603"/>
    </mc:Choice>
    <mc:Fallback>
      <p:transition spd="slow" advTm="60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INTRODUCTION - 2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3929058" cy="4786346"/>
          </a:xfrm>
        </p:spPr>
        <p:txBody>
          <a:bodyPr>
            <a:normAutofit/>
          </a:bodyPr>
          <a:lstStyle/>
          <a:p>
            <a:r>
              <a:rPr lang="vi-VN" dirty="0" smtClean="0">
                <a:latin typeface="Cambria" pitchFamily="18" charset="0"/>
              </a:rPr>
              <a:t>Schizophrenia</a:t>
            </a:r>
            <a:r>
              <a:rPr lang="en-US" dirty="0" smtClean="0">
                <a:latin typeface="Cambria" pitchFamily="18" charset="0"/>
              </a:rPr>
              <a:t>:</a:t>
            </a:r>
          </a:p>
          <a:p>
            <a:r>
              <a:rPr lang="vi-VN" dirty="0" smtClean="0">
                <a:latin typeface="Cambria" pitchFamily="18" charset="0"/>
              </a:rPr>
              <a:t>Symptoms</a:t>
            </a:r>
            <a:r>
              <a:rPr lang="en-US" dirty="0" smtClean="0">
                <a:latin typeface="Cambria" pitchFamily="18" charset="0"/>
              </a:rPr>
              <a:t>: </a:t>
            </a:r>
            <a:endParaRPr lang="vi-VN" dirty="0" smtClean="0">
              <a:latin typeface="Cambria" pitchFamily="18" charset="0"/>
            </a:endParaRP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- Positive symptoms</a:t>
            </a:r>
            <a:endParaRPr lang="en-US" dirty="0" smtClean="0">
              <a:latin typeface="Cambria" pitchFamily="18" charset="0"/>
            </a:endParaRP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- Negative symptoms</a:t>
            </a:r>
          </a:p>
          <a:p>
            <a:r>
              <a:rPr lang="en-US" dirty="0" smtClean="0">
                <a:latin typeface="Cambria" pitchFamily="18" charset="0"/>
              </a:rPr>
              <a:t>Pathogenesis</a:t>
            </a: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                 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hoa\Desktop\18412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1714487"/>
            <a:ext cx="5357817" cy="5172087"/>
          </a:xfrm>
          <a:prstGeom prst="rect">
            <a:avLst/>
          </a:prstGeom>
          <a:noFill/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6116"/>
    </mc:Choice>
    <mc:Fallback>
      <p:transition spd="slow" advTm="136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/>
              <a:t>S100B in schizophrenia</a:t>
            </a:r>
            <a:endParaRPr lang="en-US" dirty="0"/>
          </a:p>
        </p:txBody>
      </p:sp>
      <p:pic>
        <p:nvPicPr>
          <p:cNvPr id="3074" name="Picture 2" descr="C:\Users\hoa\Desktop\CPN2010-539581.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643063"/>
            <a:ext cx="8001056" cy="4643457"/>
          </a:xfrm>
          <a:prstGeom prst="rect">
            <a:avLst/>
          </a:prstGeom>
          <a:noFill/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769"/>
    </mc:Choice>
    <mc:Fallback>
      <p:transition spd="slow" advTm="44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Objectives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study differences of S100B serum levels in healthy controls and schizophrenic patients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examine the relationship between S100B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psychophathology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patients with schizophrenia assessed by Positive and Negative Syndrome Scale (PANSS</a:t>
            </a:r>
            <a:r>
              <a:rPr lang="en-US" dirty="0" smtClean="0"/>
              <a:t>) 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224"/>
    </mc:Choice>
    <mc:Fallback>
      <p:transition spd="slow" advTm="34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r>
              <a:rPr lang="vi-VN" sz="36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vi-VN" sz="3400" dirty="0" smtClean="0">
                <a:latin typeface="Times New Roman" pitchFamily="18" charset="0"/>
                <a:cs typeface="Times New Roman" pitchFamily="18" charset="0"/>
              </a:rPr>
              <a:t> 1</a:t>
            </a:r>
            <a:endParaRPr lang="en-US" sz="3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142844" y="2857496"/>
            <a:ext cx="3214710" cy="3857652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dirty="0" smtClean="0">
                <a:latin typeface="Cambria" pitchFamily="18" charset="0"/>
              </a:rPr>
              <a:t> </a:t>
            </a:r>
            <a:r>
              <a:rPr lang="vi-VN" sz="2600" dirty="0" smtClean="0">
                <a:solidFill>
                  <a:schemeClr val="tx1"/>
                </a:solidFill>
                <a:latin typeface="Cambria" pitchFamily="18" charset="0"/>
              </a:rPr>
              <a:t>Selection criteria</a:t>
            </a:r>
            <a:r>
              <a:rPr lang="en-US" sz="2600" dirty="0" smtClean="0">
                <a:solidFill>
                  <a:schemeClr val="tx1"/>
                </a:solidFill>
                <a:latin typeface="Cambria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vi-VN" sz="2600" dirty="0" smtClean="0">
                <a:solidFill>
                  <a:schemeClr val="tx1"/>
                </a:solidFill>
                <a:latin typeface="Cambria" pitchFamily="18" charset="0"/>
              </a:rPr>
              <a:t>Patients who met </a:t>
            </a:r>
            <a:r>
              <a:rPr lang="en-US" sz="2600" dirty="0" smtClean="0">
                <a:solidFill>
                  <a:schemeClr val="tx1"/>
                </a:solidFill>
                <a:latin typeface="Cambria" pitchFamily="18" charset="0"/>
              </a:rPr>
              <a:t>ICD - 10 diagnosis of schizophrenia </a:t>
            </a:r>
          </a:p>
          <a:p>
            <a:pPr>
              <a:buFont typeface="Arial" pitchFamily="34" charset="0"/>
              <a:buChar char="•"/>
            </a:pPr>
            <a:r>
              <a:rPr lang="vi-VN" sz="2600" dirty="0" smtClean="0">
                <a:solidFill>
                  <a:schemeClr val="tx1"/>
                </a:solidFill>
                <a:latin typeface="Cambria" pitchFamily="18" charset="0"/>
              </a:rPr>
              <a:t>Inpatients, antipsychotic drug (typical, untypical or mix drugs) treaments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71868" y="2857496"/>
            <a:ext cx="3286148" cy="3857652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vi-VN" sz="2500" dirty="0" smtClean="0">
                <a:solidFill>
                  <a:schemeClr val="tx1"/>
                </a:solidFill>
                <a:latin typeface="Cambria" pitchFamily="18" charset="0"/>
              </a:rPr>
              <a:t>Unselection criteria</a:t>
            </a:r>
            <a:r>
              <a:rPr lang="en-US" sz="2500" dirty="0" smtClean="0">
                <a:solidFill>
                  <a:schemeClr val="tx1"/>
                </a:solidFill>
                <a:latin typeface="Cambria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vi-VN" sz="2500" dirty="0" smtClean="0">
                <a:solidFill>
                  <a:schemeClr val="tx1"/>
                </a:solidFill>
                <a:latin typeface="Cambria" pitchFamily="18" charset="0"/>
              </a:rPr>
              <a:t>Heart disease, kiney disease...</a:t>
            </a:r>
            <a:endParaRPr lang="en-US" sz="2500" dirty="0" smtClean="0">
              <a:solidFill>
                <a:schemeClr val="tx1"/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vi-VN" sz="2500" dirty="0" smtClean="0">
                <a:solidFill>
                  <a:schemeClr val="tx1"/>
                </a:solidFill>
                <a:latin typeface="Cambria" pitchFamily="18" charset="0"/>
              </a:rPr>
              <a:t>Brain dysfunction</a:t>
            </a:r>
            <a:r>
              <a:rPr lang="en-US" sz="2500" dirty="0" smtClean="0">
                <a:solidFill>
                  <a:schemeClr val="tx1"/>
                </a:solidFill>
                <a:latin typeface="Cambria" pitchFamily="18" charset="0"/>
              </a:rPr>
              <a:t>: </a:t>
            </a:r>
            <a:r>
              <a:rPr lang="vi-VN" sz="2500" dirty="0" smtClean="0">
                <a:solidFill>
                  <a:schemeClr val="tx1"/>
                </a:solidFill>
                <a:latin typeface="Cambria" pitchFamily="18" charset="0"/>
              </a:rPr>
              <a:t>epilepsy, brain damage...</a:t>
            </a:r>
            <a:endParaRPr lang="en-US" sz="2500" dirty="0" smtClean="0">
              <a:solidFill>
                <a:schemeClr val="tx1"/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vi-VN" sz="2500" dirty="0" smtClean="0">
                <a:solidFill>
                  <a:schemeClr val="tx1"/>
                </a:solidFill>
                <a:latin typeface="Cambria" pitchFamily="18" charset="0"/>
              </a:rPr>
              <a:t>Psychosis, paranioa, ...</a:t>
            </a:r>
            <a:endParaRPr lang="en-US" sz="25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57422" y="1643050"/>
            <a:ext cx="2500330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smtClean="0">
                <a:solidFill>
                  <a:schemeClr val="tx1"/>
                </a:solidFill>
                <a:latin typeface="Cambria" pitchFamily="18" charset="0"/>
              </a:rPr>
              <a:t>Schizophrenia</a:t>
            </a:r>
            <a:endParaRPr lang="en-US" sz="28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57996" y="1657344"/>
            <a:ext cx="2486036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smtClean="0">
                <a:solidFill>
                  <a:schemeClr val="tx1"/>
                </a:solidFill>
                <a:latin typeface="Cambria" pitchFamily="18" charset="0"/>
              </a:rPr>
              <a:t>Control subjects</a:t>
            </a:r>
            <a:endParaRPr lang="en-US" sz="28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00892" y="2857496"/>
            <a:ext cx="2000232" cy="3857652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600" dirty="0" smtClean="0">
                <a:solidFill>
                  <a:schemeClr val="tx1"/>
                </a:solidFill>
                <a:latin typeface="Cambria" pitchFamily="18" charset="0"/>
              </a:rPr>
              <a:t>Selection criteria</a:t>
            </a:r>
            <a:r>
              <a:rPr lang="en-US" sz="2600" dirty="0" smtClean="0">
                <a:solidFill>
                  <a:schemeClr val="tx1"/>
                </a:solidFill>
                <a:latin typeface="Cambria" pitchFamily="18" charset="0"/>
              </a:rPr>
              <a:t>:</a:t>
            </a:r>
          </a:p>
          <a:p>
            <a:r>
              <a:rPr lang="en-US" sz="2600" dirty="0" smtClean="0">
                <a:solidFill>
                  <a:schemeClr val="tx1"/>
                </a:solidFill>
                <a:latin typeface="Cambria" pitchFamily="18" charset="0"/>
              </a:rPr>
              <a:t>30 </a:t>
            </a:r>
            <a:r>
              <a:rPr lang="vi-VN" sz="2600" dirty="0" smtClean="0">
                <a:solidFill>
                  <a:schemeClr val="tx1"/>
                </a:solidFill>
                <a:latin typeface="Cambria" pitchFamily="18" charset="0"/>
              </a:rPr>
              <a:t>healthy controls</a:t>
            </a:r>
            <a:endParaRPr lang="en-US" sz="2600" dirty="0">
              <a:solidFill>
                <a:schemeClr val="tx1"/>
              </a:solidFill>
              <a:latin typeface="Cambria" pitchFamily="18" charset="0"/>
            </a:endParaRPr>
          </a:p>
        </p:txBody>
      </p:sp>
      <p:cxnSp>
        <p:nvCxnSpPr>
          <p:cNvPr id="17" name="Straight Arrow Connector 16"/>
          <p:cNvCxnSpPr>
            <a:stCxn id="8" idx="2"/>
          </p:cNvCxnSpPr>
          <p:nvPr/>
        </p:nvCxnSpPr>
        <p:spPr>
          <a:xfrm rot="16200000" flipH="1">
            <a:off x="4554140" y="1610897"/>
            <a:ext cx="214314" cy="21074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</p:cNvCxnSpPr>
          <p:nvPr/>
        </p:nvCxnSpPr>
        <p:spPr>
          <a:xfrm rot="5400000">
            <a:off x="2625315" y="1789492"/>
            <a:ext cx="214314" cy="17502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8009"/>
    </mc:Choice>
    <mc:Fallback>
      <p:transition spd="slow" advTm="28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r>
              <a:rPr lang="vi-VN" sz="32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sz="3200" dirty="0" smtClean="0">
                <a:latin typeface="Cambria" pitchFamily="18" charset="0"/>
              </a:rPr>
              <a:t>2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                                          </a:t>
            </a: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                                           </a:t>
            </a:r>
            <a:r>
              <a:rPr lang="vi-VN" dirty="0" smtClean="0">
                <a:latin typeface="Cambria" pitchFamily="18" charset="0"/>
              </a:rPr>
              <a:t>        </a:t>
            </a:r>
            <a:r>
              <a:rPr lang="en-US" dirty="0" smtClean="0">
                <a:latin typeface="Cambria" pitchFamily="18" charset="0"/>
              </a:rPr>
              <a:t> </a:t>
            </a:r>
            <a:r>
              <a:rPr lang="vi-VN" b="1" dirty="0" smtClean="0">
                <a:solidFill>
                  <a:schemeClr val="tx2"/>
                </a:solidFill>
                <a:latin typeface="Cambria" pitchFamily="18" charset="0"/>
              </a:rPr>
              <a:t>Reaserch map</a:t>
            </a:r>
            <a:endParaRPr lang="en-US" b="1" dirty="0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5" name="Picture 4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8"/>
          <p:cNvSpPr>
            <a:spLocks noChangeArrowheads="1"/>
          </p:cNvSpPr>
          <p:nvPr/>
        </p:nvSpPr>
        <p:spPr bwMode="gray">
          <a:xfrm>
            <a:off x="1271582" y="1595430"/>
            <a:ext cx="2514600" cy="762000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1" algn="ctr" fontAlgn="base">
              <a:spcBef>
                <a:spcPts val="400"/>
              </a:spcBef>
              <a:spcAft>
                <a:spcPts val="1000"/>
              </a:spcAft>
            </a:pPr>
            <a:r>
              <a:rPr lang="vi-VN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Schizophrenia</a:t>
            </a:r>
            <a:endParaRPr lang="en-US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lvl="1" algn="ctr" fontAlgn="base">
              <a:spcBef>
                <a:spcPts val="400"/>
              </a:spcBef>
              <a:spcAft>
                <a:spcPts val="1000"/>
              </a:spcAft>
            </a:pPr>
            <a:endParaRPr lang="en-US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400" dirty="0">
              <a:latin typeface="Times New Roman" pitchFamily="18" charset="0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gray">
          <a:xfrm>
            <a:off x="1271582" y="3000372"/>
            <a:ext cx="2800352" cy="1000132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vi-VN" altLang="ja-JP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Pre treament clinical and sub clincal assessment</a:t>
            </a:r>
            <a:endParaRPr lang="en-US" altLang="ja-JP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400" dirty="0">
              <a:latin typeface="Times New Roman" pitchFamily="18" charset="0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gray">
          <a:xfrm>
            <a:off x="1285852" y="4429132"/>
            <a:ext cx="2928958" cy="1000132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vi-VN" altLang="ja-JP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Post treament clinical and sub clincal assessment</a:t>
            </a:r>
            <a:endParaRPr lang="en-US" altLang="ja-JP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400" dirty="0">
              <a:latin typeface="Times New Roman" pitchFamily="18" charset="0"/>
            </a:endParaRP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gray">
          <a:xfrm>
            <a:off x="1285852" y="5810272"/>
            <a:ext cx="2514600" cy="1047728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1" algn="ctr" fontAlgn="base">
              <a:spcBef>
                <a:spcPts val="400"/>
              </a:spcBef>
              <a:spcAft>
                <a:spcPts val="1000"/>
              </a:spcAft>
            </a:pPr>
            <a:r>
              <a:rPr lang="vi-VN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Result, discussion</a:t>
            </a:r>
            <a:endParaRPr lang="en-US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400" dirty="0">
              <a:latin typeface="Times New Roman" pitchFamily="18" charset="0"/>
            </a:endParaRP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gray">
          <a:xfrm>
            <a:off x="5857884" y="3095628"/>
            <a:ext cx="2514600" cy="762000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vi-VN" altLang="ja-JP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Controls</a:t>
            </a:r>
            <a:endParaRPr lang="en-US" altLang="ja-JP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en-US" sz="2000" b="1" dirty="0" smtClean="0">
              <a:latin typeface="Cambria" pitchFamily="18" charset="0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000" dirty="0">
              <a:latin typeface="Cambria" pitchFamily="18" charset="0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gray">
          <a:xfrm>
            <a:off x="5857884" y="4524388"/>
            <a:ext cx="2514600" cy="762000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vi-VN" altLang="ja-JP" sz="2000" b="1" dirty="0" smtClean="0">
                <a:latin typeface="Cambria" pitchFamily="18" charset="0"/>
                <a:ea typeface="MS Mincho" pitchFamily="49" charset="-128"/>
                <a:cs typeface="Arial" pitchFamily="34" charset="0"/>
              </a:rPr>
              <a:t>Sub clinical assessment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vi-VN" sz="2000" b="1" dirty="0" smtClean="0">
              <a:latin typeface="Cambria" pitchFamily="18" charset="0"/>
              <a:ea typeface="MS Mincho" pitchFamily="49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en-US" sz="2000" b="1" dirty="0" smtClean="0">
              <a:latin typeface="Cambria" pitchFamily="18" charset="0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</a:pPr>
            <a:endParaRPr lang="vi-VN" sz="2400" dirty="0">
              <a:latin typeface="Times New Roman" pitchFamily="18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2301418" y="2357430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2285984" y="4071942"/>
            <a:ext cx="48463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6873450" y="3857628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2301418" y="5500702"/>
            <a:ext cx="48463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rved Right Arrow 22"/>
          <p:cNvSpPr/>
          <p:nvPr/>
        </p:nvSpPr>
        <p:spPr>
          <a:xfrm>
            <a:off x="500034" y="3286124"/>
            <a:ext cx="731520" cy="32147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Bent Arrow 36"/>
          <p:cNvSpPr/>
          <p:nvPr/>
        </p:nvSpPr>
        <p:spPr>
          <a:xfrm flipH="1" flipV="1">
            <a:off x="3786182" y="5286389"/>
            <a:ext cx="3500462" cy="1357321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3324"/>
    </mc:Choice>
    <mc:Fallback>
      <p:transition spd="slow" advTm="23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r>
              <a:rPr lang="vi-VN" sz="32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sz="3200" dirty="0" smtClean="0">
                <a:latin typeface="Cambria" pitchFamily="18" charset="0"/>
              </a:rPr>
              <a:t>3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cross-sectional and prospective study </a:t>
            </a:r>
            <a:endParaRPr lang="vi-VN" dirty="0" smtClean="0"/>
          </a:p>
          <a:p>
            <a:r>
              <a:rPr lang="vi-VN" dirty="0" smtClean="0">
                <a:latin typeface="Cambria" pitchFamily="18" charset="0"/>
              </a:rPr>
              <a:t>Size sample</a:t>
            </a:r>
            <a:r>
              <a:rPr lang="en-US" dirty="0" smtClean="0">
                <a:latin typeface="Cambria" pitchFamily="18" charset="0"/>
              </a:rPr>
              <a:t>: 37</a:t>
            </a:r>
            <a:r>
              <a:rPr lang="vi-VN" dirty="0" smtClean="0">
                <a:latin typeface="Cambria" pitchFamily="18" charset="0"/>
              </a:rPr>
              <a:t> patients</a:t>
            </a:r>
            <a:endParaRPr lang="en-US" dirty="0" smtClean="0">
              <a:latin typeface="Cambria" pitchFamily="18" charset="0"/>
            </a:endParaRPr>
          </a:p>
          <a:p>
            <a:r>
              <a:rPr lang="vi-VN" dirty="0" smtClean="0">
                <a:latin typeface="Cambria" pitchFamily="18" charset="0"/>
              </a:rPr>
              <a:t>Assessment</a:t>
            </a:r>
            <a:r>
              <a:rPr lang="en-US" dirty="0" smtClean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- </a:t>
            </a:r>
            <a:r>
              <a:rPr lang="vi-VN" dirty="0" smtClean="0">
                <a:latin typeface="Cambria" pitchFamily="18" charset="0"/>
              </a:rPr>
              <a:t>PANSS score</a:t>
            </a:r>
            <a:endParaRPr lang="en-US" dirty="0" smtClean="0">
              <a:latin typeface="Cambria" pitchFamily="18" charset="0"/>
            </a:endParaRPr>
          </a:p>
          <a:p>
            <a:pPr>
              <a:buNone/>
            </a:pPr>
            <a:r>
              <a:rPr lang="en-US" dirty="0" smtClean="0">
                <a:latin typeface="Cambria" pitchFamily="18" charset="0"/>
              </a:rPr>
              <a:t>    - </a:t>
            </a:r>
            <a:r>
              <a:rPr lang="vi-VN" dirty="0" smtClean="0">
                <a:latin typeface="Cambria" pitchFamily="18" charset="0"/>
              </a:rPr>
              <a:t>Serum </a:t>
            </a:r>
            <a:r>
              <a:rPr lang="en-US" dirty="0" smtClean="0">
                <a:latin typeface="Cambria" pitchFamily="18" charset="0"/>
              </a:rPr>
              <a:t>S100B</a:t>
            </a:r>
            <a:endParaRPr lang="vi-VN" dirty="0" smtClean="0">
              <a:latin typeface="Cambria" pitchFamily="18" charset="0"/>
            </a:endParaRP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       measurement</a:t>
            </a:r>
            <a:endParaRPr lang="en-US" dirty="0" smtClean="0">
              <a:latin typeface="Cambria" pitchFamily="18" charset="0"/>
            </a:endParaRPr>
          </a:p>
          <a:p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4507" y="2162175"/>
            <a:ext cx="381952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8492"/>
    </mc:Choice>
    <mc:Fallback>
      <p:transition spd="slow" advTm="28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482" y="214290"/>
            <a:ext cx="8472518" cy="1143000"/>
          </a:xfrm>
        </p:spPr>
        <p:txBody>
          <a:bodyPr/>
          <a:lstStyle/>
          <a:p>
            <a:pPr algn="r"/>
            <a:endParaRPr lang="en-US" dirty="0">
              <a:latin typeface="Cambri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214277"/>
          <a:ext cx="4929222" cy="6429435"/>
        </p:xfrm>
        <a:graphic>
          <a:graphicData uri="http://schemas.openxmlformats.org/drawingml/2006/table">
            <a:tbl>
              <a:tblPr/>
              <a:tblGrid>
                <a:gridCol w="286733"/>
                <a:gridCol w="380162"/>
                <a:gridCol w="193304"/>
                <a:gridCol w="2134385"/>
                <a:gridCol w="1934638"/>
              </a:tblGrid>
              <a:tr h="220947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Tên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bệnh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nhân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hoặc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mã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số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:...................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Người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chấm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điểm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:…………………...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9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                         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                                                        Ngày:……………………………......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P1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Hoang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tưởng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P2 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Sự tan rã các khái niệm 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P3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Ảo giác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Hãy dùng thang này cho tất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P4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Hành vi ảo giác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cả các đề mục: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P5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Ý tưởng tự cao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(1) Không có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P6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Đa nghi / ý tưởng bị hại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(2) Tối thiểu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P7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Thù hằn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(3) Nhẹ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(4)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Trung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bình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N1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Cảm xúc cùn mòn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(5) Trung bình / nặng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N2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Thu rút cảm xúc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(6)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Nặng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N3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Quan hệ kém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(7) Cực nặng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N4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Thu rút xã hội, thụ động / vô cảm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N5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Tư duy trừu tượng khó khăn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N6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Mất tính tự phát và trôi chảy của lời nói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N7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Tư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duy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định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hình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Quan tâm cơ thể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G2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Lo âu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G3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Cảm giác tội lỗi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G4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Căng thẳng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G5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Kiểu cách và tư thế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G6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Trầm cảm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G7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Vận động chậm chạp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G8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Không hợp tác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G9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Nội dung tư duy khác thường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G10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Rối loạn định hướng lực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G11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Chú ý kém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G12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Mất khả năng phán đoán và tự nhận thức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G13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Rối loạn ý chí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G14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Khó kiểm soát xung động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G15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Bận tâm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G16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Tránh né xã hội tích cực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786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S1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Giận dữ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S2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Bực tức khi sự thỏa mãn các đòi hỏi bị chậm trễ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S3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  <a:endParaRPr lang="en-US" sz="5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Cảm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xúc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không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ổn</a:t>
                      </a:r>
                      <a:r>
                        <a:rPr lang="en-US" sz="7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700" dirty="0" err="1">
                          <a:latin typeface="Times New Roman"/>
                          <a:ea typeface="MS Mincho"/>
                          <a:cs typeface="Times New Roman"/>
                        </a:rPr>
                        <a:t>định</a:t>
                      </a:r>
                      <a:endParaRPr lang="en-US" sz="5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33320" marR="3332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5715008" y="2071678"/>
            <a:ext cx="34289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dirty="0" smtClean="0">
              <a:latin typeface="Cambria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gray">
          <a:xfrm>
            <a:off x="5200672" y="214290"/>
            <a:ext cx="3871922" cy="1285884"/>
          </a:xfrm>
          <a:prstGeom prst="roundRect">
            <a:avLst>
              <a:gd name="adj" fmla="val 40389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lvl="1" algn="ctr" fontAlgn="base">
              <a:spcBef>
                <a:spcPts val="400"/>
              </a:spcBef>
              <a:spcAft>
                <a:spcPts val="1000"/>
              </a:spcAft>
            </a:pPr>
            <a:r>
              <a:rPr lang="en-US" sz="4000" dirty="0" smtClean="0">
                <a:latin typeface="Cambria" pitchFamily="18" charset="0"/>
              </a:rPr>
              <a:t>PANSS</a:t>
            </a:r>
            <a:r>
              <a:rPr lang="vi-VN" sz="4000" dirty="0" smtClean="0">
                <a:latin typeface="Cambria" pitchFamily="18" charset="0"/>
              </a:rPr>
              <a:t> score</a:t>
            </a:r>
            <a:endParaRPr lang="vi-VN" sz="4000" dirty="0">
              <a:latin typeface="Times New Roman" pitchFamily="18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gray">
          <a:xfrm>
            <a:off x="5429256" y="1928802"/>
            <a:ext cx="3429024" cy="4714908"/>
          </a:xfrm>
          <a:prstGeom prst="roundRect">
            <a:avLst>
              <a:gd name="adj" fmla="val 40389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400" dirty="0" smtClean="0">
                <a:latin typeface="Cambria" pitchFamily="18" charset="0"/>
              </a:rPr>
              <a:t>     </a:t>
            </a:r>
            <a:r>
              <a:rPr lang="vi-VN" sz="2600" dirty="0" smtClean="0">
                <a:latin typeface="Cambria" pitchFamily="18" charset="0"/>
              </a:rPr>
              <a:t>Assess</a:t>
            </a:r>
            <a:r>
              <a:rPr lang="en-US" sz="2600" dirty="0" smtClean="0">
                <a:latin typeface="Cambria" pitchFamily="18" charset="0"/>
              </a:rPr>
              <a:t>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600" dirty="0" smtClean="0">
                <a:latin typeface="Cambria" pitchFamily="18" charset="0"/>
              </a:rPr>
              <a:t> </a:t>
            </a:r>
            <a:r>
              <a:rPr lang="vi-VN" sz="2600" dirty="0" smtClean="0">
                <a:latin typeface="Cambria" pitchFamily="18" charset="0"/>
              </a:rPr>
              <a:t>positive symptoms</a:t>
            </a:r>
            <a:endParaRPr lang="en-US" sz="2600" dirty="0" smtClean="0">
              <a:latin typeface="Cambria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vi-VN" sz="2600" dirty="0" smtClean="0">
                <a:latin typeface="Cambria" pitchFamily="18" charset="0"/>
              </a:rPr>
              <a:t>Negative symptoms</a:t>
            </a:r>
            <a:endParaRPr lang="en-US" sz="2600" dirty="0" smtClean="0">
              <a:latin typeface="Cambria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vi-VN" sz="2600" dirty="0" smtClean="0">
                <a:latin typeface="Cambria" pitchFamily="18" charset="0"/>
              </a:rPr>
              <a:t>General psychopathology</a:t>
            </a:r>
            <a:endParaRPr lang="en-US" sz="2600" dirty="0" smtClean="0">
              <a:latin typeface="Cambria" pitchFamily="18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1969"/>
    </mc:Choice>
    <mc:Fallback>
      <p:transition spd="slow" advTm="41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86766" cy="757229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dirty="0" smtClean="0">
                <a:latin typeface="Cambria" pitchFamily="18" charset="0"/>
              </a:rPr>
              <a:t>  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57818" y="2428869"/>
            <a:ext cx="3328982" cy="3071834"/>
          </a:xfrm>
        </p:spPr>
        <p:txBody>
          <a:bodyPr>
            <a:normAutofit/>
          </a:bodyPr>
          <a:lstStyle/>
          <a:p>
            <a:r>
              <a:rPr lang="vi-VN" sz="3200" dirty="0" smtClean="0">
                <a:latin typeface="Cambria" pitchFamily="18" charset="0"/>
              </a:rPr>
              <a:t>Gelder</a:t>
            </a:r>
          </a:p>
          <a:p>
            <a:r>
              <a:rPr lang="vi-VN" sz="3200" dirty="0" smtClean="0">
                <a:latin typeface="Cambria" pitchFamily="18" charset="0"/>
              </a:rPr>
              <a:t> Black</a:t>
            </a:r>
          </a:p>
          <a:p>
            <a:r>
              <a:rPr lang="vi-VN" sz="3200" dirty="0" smtClean="0">
                <a:latin typeface="Cambria" pitchFamily="18" charset="0"/>
              </a:rPr>
              <a:t> Kaplan</a:t>
            </a:r>
          </a:p>
          <a:p>
            <a:r>
              <a:rPr lang="vi-VN" sz="3200" dirty="0" smtClean="0">
                <a:latin typeface="Cambria" pitchFamily="18" charset="0"/>
              </a:rPr>
              <a:t>Phạm Văn Mạnh </a:t>
            </a:r>
          </a:p>
          <a:p>
            <a:endParaRPr lang="en-US" sz="3200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Chart 3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285992"/>
            <a:ext cx="464347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5857892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3667125" algn="l"/>
              </a:tabLst>
            </a:pPr>
            <a:r>
              <a:rPr lang="vi-VN" altLang="ja-JP" sz="2200" b="1" dirty="0" smtClean="0">
                <a:latin typeface="Cambria" pitchFamily="18" charset="0"/>
                <a:cs typeface="Times New Roman" pitchFamily="18" charset="0"/>
              </a:rPr>
              <a:t>Gender of patients</a:t>
            </a:r>
            <a:endParaRPr kumimoji="0" lang="en-US" altLang="ja-JP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97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3" name="Chart 4"/>
          <p:cNvPicPr>
            <a:picLocks noChangeArrowheads="1"/>
          </p:cNvPicPr>
          <p:nvPr/>
        </p:nvPicPr>
        <p:blipFill>
          <a:blip r:embed="rId5" cstate="print"/>
          <a:srcRect b="-63"/>
          <a:stretch>
            <a:fillRect/>
          </a:stretch>
        </p:blipFill>
        <p:spPr bwMode="auto">
          <a:xfrm>
            <a:off x="1857356" y="2357430"/>
            <a:ext cx="572928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582932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3667125" algn="l"/>
              </a:tabLst>
            </a:pPr>
            <a:r>
              <a:rPr lang="vi-VN" sz="2200" b="1" dirty="0" smtClean="0">
                <a:latin typeface="Cambria" pitchFamily="18" charset="0"/>
                <a:cs typeface="Times New Roman" pitchFamily="18" charset="0"/>
              </a:rPr>
              <a:t>Age of patients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55"/>
    </mc:Choice>
    <mc:Fallback>
      <p:transition spd="slow" advTm="5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908" y="1600201"/>
            <a:ext cx="9429816" cy="6143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dirty="0" smtClean="0">
                <a:latin typeface="Cambria" pitchFamily="18" charset="0"/>
              </a:rPr>
              <a:t>Serum S100B normal controls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44" y="2643183"/>
          <a:ext cx="8858313" cy="3105832"/>
        </p:xfrm>
        <a:graphic>
          <a:graphicData uri="http://schemas.openxmlformats.org/drawingml/2006/table">
            <a:tbl>
              <a:tblPr/>
              <a:tblGrid>
                <a:gridCol w="2079023"/>
                <a:gridCol w="1525571"/>
                <a:gridCol w="1922789"/>
                <a:gridCol w="1923811"/>
                <a:gridCol w="1407119"/>
              </a:tblGrid>
              <a:tr h="924779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Result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X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SD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28772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Male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>
                          <a:latin typeface="Cambria" pitchFamily="18" charset="0"/>
                          <a:ea typeface="Times New Roman"/>
                          <a:cs typeface="Calibri"/>
                        </a:rPr>
                        <a:t>0,044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>
                          <a:latin typeface="Cambria" pitchFamily="18" charset="0"/>
                          <a:ea typeface="Times New Roman"/>
                          <a:cs typeface="Calibri"/>
                        </a:rPr>
                        <a:t>0,006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&gt; 0,05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769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Female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0,042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>
                          <a:latin typeface="Cambria" pitchFamily="18" charset="0"/>
                          <a:ea typeface="Times New Roman"/>
                          <a:cs typeface="Calibri"/>
                        </a:rPr>
                        <a:t>0,004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76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Both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0,043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0,005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3667125" algn="l"/>
              </a:tabLst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905"/>
    </mc:Choice>
    <mc:Fallback>
      <p:transition spd="slow" advTm="14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908" y="1600201"/>
            <a:ext cx="9429816" cy="6143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dirty="0" smtClean="0">
                <a:latin typeface="Cambria" pitchFamily="18" charset="0"/>
              </a:rPr>
              <a:t>Serum S100B pre treament of patients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44" y="2643183"/>
          <a:ext cx="8858313" cy="3006277"/>
        </p:xfrm>
        <a:graphic>
          <a:graphicData uri="http://schemas.openxmlformats.org/drawingml/2006/table">
            <a:tbl>
              <a:tblPr/>
              <a:tblGrid>
                <a:gridCol w="2079023"/>
                <a:gridCol w="1525571"/>
                <a:gridCol w="1922789"/>
                <a:gridCol w="1923811"/>
                <a:gridCol w="1407119"/>
              </a:tblGrid>
              <a:tr h="901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Result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X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SD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48599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Male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 dirty="0">
                          <a:latin typeface="Cambria" pitchFamily="18" charset="0"/>
                          <a:ea typeface="Times New Roman"/>
                          <a:cs typeface="Calibri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&gt; 0,05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Female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80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Both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 dirty="0">
                          <a:latin typeface="Cambria" pitchFamily="18" charset="0"/>
                          <a:ea typeface="Times New Roman"/>
                          <a:cs typeface="Calibri"/>
                        </a:rPr>
                        <a:t>0,046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3667125" algn="l"/>
              </a:tabLst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633"/>
    </mc:Choice>
    <mc:Fallback>
      <p:transition spd="slow" advTm="14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908" y="1600201"/>
            <a:ext cx="9429816" cy="6143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dirty="0" smtClean="0">
                <a:latin typeface="Cambria" pitchFamily="18" charset="0"/>
              </a:rPr>
              <a:t>Serum S100B post treament of patients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44" y="2643183"/>
          <a:ext cx="8858313" cy="3006277"/>
        </p:xfrm>
        <a:graphic>
          <a:graphicData uri="http://schemas.openxmlformats.org/drawingml/2006/table">
            <a:tbl>
              <a:tblPr/>
              <a:tblGrid>
                <a:gridCol w="2079023"/>
                <a:gridCol w="1525571"/>
                <a:gridCol w="1922789"/>
                <a:gridCol w="1923811"/>
                <a:gridCol w="1407119"/>
              </a:tblGrid>
              <a:tr h="901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2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Result</a:t>
                      </a: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X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SD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ng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200" dirty="0" err="1">
                          <a:latin typeface="Cambria" pitchFamily="18" charset="0"/>
                          <a:ea typeface="Times New Roman"/>
                          <a:cs typeface="Calibri"/>
                        </a:rPr>
                        <a:t>mL</a:t>
                      </a: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48599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Male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endParaRPr lang="en-US" sz="22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200" dirty="0">
                          <a:latin typeface="Cambria" pitchFamily="18" charset="0"/>
                          <a:ea typeface="Times New Roman"/>
                          <a:cs typeface="Calibri"/>
                        </a:rPr>
                        <a:t>&gt; 0,05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Female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80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vi-VN" sz="2000" dirty="0" smtClean="0">
                          <a:latin typeface="Cambria" pitchFamily="18" charset="0"/>
                          <a:ea typeface="Times New Roman"/>
                          <a:cs typeface="Calibri"/>
                        </a:rPr>
                        <a:t>Both</a:t>
                      </a:r>
                      <a:endParaRPr lang="en-US" sz="2000" dirty="0">
                        <a:latin typeface="Cambria" pitchFamily="18" charset="0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>
                          <a:latin typeface="Cambria" pitchFamily="18" charset="0"/>
                          <a:ea typeface="Times New Roman"/>
                          <a:cs typeface="Calibri"/>
                        </a:rPr>
                        <a:t>0,060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3667125" algn="l"/>
                        </a:tabLst>
                      </a:pPr>
                      <a:r>
                        <a:rPr lang="en-US" sz="2000" dirty="0">
                          <a:latin typeface="Cambria" pitchFamily="18" charset="0"/>
                          <a:ea typeface="Times New Roman"/>
                          <a:cs typeface="Calibri"/>
                        </a:rPr>
                        <a:t>0,169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3667125" algn="l"/>
              </a:tabLst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396"/>
    </mc:Choice>
    <mc:Fallback>
      <p:transition spd="slow" advTm="10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908" y="1600201"/>
            <a:ext cx="9429816" cy="61435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dirty="0" smtClean="0">
                <a:latin typeface="Cambria" pitchFamily="18" charset="0"/>
              </a:rPr>
              <a:t>Serum S100B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071670" y="6072206"/>
            <a:ext cx="2121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Healthy controls </a:t>
            </a:r>
            <a:r>
              <a:rPr lang="en-US" dirty="0" smtClean="0"/>
              <a:t>0,043 ± 0,005 </a:t>
            </a:r>
            <a:r>
              <a:rPr lang="en-US" dirty="0" err="1" smtClean="0"/>
              <a:t>ng</a:t>
            </a:r>
            <a:r>
              <a:rPr lang="en-US" dirty="0" smtClean="0"/>
              <a:t>/</a:t>
            </a:r>
            <a:r>
              <a:rPr lang="en-US" dirty="0" err="1" smtClean="0"/>
              <a:t>mL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214810" y="6072206"/>
            <a:ext cx="2174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Pre treament</a:t>
            </a:r>
          </a:p>
          <a:p>
            <a:r>
              <a:rPr lang="en-US" dirty="0" smtClean="0"/>
              <a:t>0,083 ± 0,046 </a:t>
            </a:r>
            <a:r>
              <a:rPr lang="en-US" dirty="0" err="1" smtClean="0"/>
              <a:t>ng</a:t>
            </a:r>
            <a:r>
              <a:rPr lang="en-US" dirty="0" smtClean="0"/>
              <a:t>/</a:t>
            </a:r>
            <a:r>
              <a:rPr lang="en-US" dirty="0" err="1" smtClean="0"/>
              <a:t>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26905" y="6143644"/>
            <a:ext cx="2317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Post treament</a:t>
            </a:r>
          </a:p>
          <a:p>
            <a:r>
              <a:rPr lang="en-US" dirty="0" smtClean="0"/>
              <a:t>0,060 ± 0,169 </a:t>
            </a:r>
            <a:r>
              <a:rPr lang="en-US" dirty="0" err="1" smtClean="0"/>
              <a:t>ng</a:t>
            </a:r>
            <a:r>
              <a:rPr lang="en-US" dirty="0" smtClean="0"/>
              <a:t>/</a:t>
            </a:r>
            <a:r>
              <a:rPr lang="en-US" dirty="0" err="1" smtClean="0"/>
              <a:t>mL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857224" y="2357430"/>
          <a:ext cx="7929617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8742"/>
    </mc:Choice>
    <mc:Fallback>
      <p:transition spd="slow" advTm="98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RESULT AND DICUSSION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215082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200" b="1" dirty="0" smtClean="0">
                <a:latin typeface="Cambria" pitchFamily="18" charset="0"/>
              </a:rPr>
              <a:t>PANSS SCORE</a:t>
            </a:r>
            <a:endParaRPr lang="en-US" sz="2200" b="1" dirty="0"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71670" y="5357826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Pre treament</a:t>
            </a:r>
          </a:p>
          <a:p>
            <a:r>
              <a:rPr lang="en-US" dirty="0" smtClean="0"/>
              <a:t>78,65 ± 15,03 (</a:t>
            </a:r>
            <a:r>
              <a:rPr lang="vi-VN" dirty="0" smtClean="0"/>
              <a:t>score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773017" y="5357826"/>
            <a:ext cx="2228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Post treament</a:t>
            </a:r>
          </a:p>
          <a:p>
            <a:r>
              <a:rPr lang="en-US" dirty="0" smtClean="0"/>
              <a:t>43,22 ± 6,25 (</a:t>
            </a:r>
            <a:r>
              <a:rPr lang="vi-VN" dirty="0" smtClean="0"/>
              <a:t>score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12" name="Chart 11"/>
          <p:cNvGraphicFramePr/>
          <p:nvPr/>
        </p:nvGraphicFramePr>
        <p:xfrm>
          <a:off x="857224" y="1785927"/>
          <a:ext cx="7643866" cy="3429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248"/>
    </mc:Choice>
    <mc:Fallback>
      <p:transition spd="slow" advTm="43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071670" y="214290"/>
          <a:ext cx="6929486" cy="185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1857356" y="2509838"/>
          <a:ext cx="6858048" cy="1838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2143108" y="4714884"/>
          <a:ext cx="6643734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half" idx="4294967295"/>
          </p:nvPr>
        </p:nvSpPr>
        <p:spPr>
          <a:xfrm>
            <a:off x="0" y="642918"/>
            <a:ext cx="1928794" cy="526891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vi-VN" dirty="0" smtClean="0">
                <a:latin typeface="Cambria" pitchFamily="18" charset="0"/>
              </a:rPr>
              <a:t>S100B</a:t>
            </a:r>
          </a:p>
          <a:p>
            <a:pPr>
              <a:buNone/>
            </a:pPr>
            <a:endParaRPr lang="vi-VN" dirty="0" smtClean="0">
              <a:latin typeface="Cambria" pitchFamily="18" charset="0"/>
            </a:endParaRP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 and</a:t>
            </a:r>
          </a:p>
          <a:p>
            <a:pPr>
              <a:buNone/>
            </a:pPr>
            <a:endParaRPr lang="vi-VN" dirty="0" smtClean="0">
              <a:latin typeface="Cambria" pitchFamily="18" charset="0"/>
            </a:endParaRP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PANSS </a:t>
            </a:r>
          </a:p>
          <a:p>
            <a:pPr>
              <a:buNone/>
            </a:pPr>
            <a:r>
              <a:rPr lang="vi-VN" dirty="0" smtClean="0">
                <a:latin typeface="Cambria" pitchFamily="18" charset="0"/>
              </a:rPr>
              <a:t>Score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555"/>
    </mc:Choice>
    <mc:Fallback>
      <p:transition spd="slow" advTm="21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714480" y="214290"/>
          <a:ext cx="7429520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1643042" y="2457450"/>
          <a:ext cx="7500958" cy="194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857224" y="4572008"/>
          <a:ext cx="8429684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0" y="285728"/>
            <a:ext cx="1928795" cy="5840435"/>
          </a:xfrm>
        </p:spPr>
        <p:txBody>
          <a:bodyPr>
            <a:noAutofit/>
          </a:bodyPr>
          <a:lstStyle/>
          <a:p>
            <a:r>
              <a:rPr lang="vi-VN" sz="2800" dirty="0" smtClean="0"/>
              <a:t>S100B</a:t>
            </a:r>
          </a:p>
          <a:p>
            <a:endParaRPr lang="vi-VN" sz="2800" dirty="0" smtClean="0"/>
          </a:p>
          <a:p>
            <a:r>
              <a:rPr lang="vi-VN" sz="2800" dirty="0" smtClean="0"/>
              <a:t>And </a:t>
            </a:r>
          </a:p>
          <a:p>
            <a:endParaRPr lang="vi-VN" sz="2800" dirty="0" smtClean="0"/>
          </a:p>
          <a:p>
            <a:r>
              <a:rPr lang="vi-VN" sz="2800" dirty="0" smtClean="0"/>
              <a:t>Positive</a:t>
            </a:r>
          </a:p>
          <a:p>
            <a:r>
              <a:rPr lang="vi-VN" sz="2800" dirty="0" smtClean="0">
                <a:latin typeface="Cambria" pitchFamily="18" charset="0"/>
              </a:rPr>
              <a:t>Symptom</a:t>
            </a:r>
          </a:p>
          <a:p>
            <a:r>
              <a:rPr lang="vi-VN" sz="2800" dirty="0" smtClean="0">
                <a:latin typeface="Cambria" pitchFamily="18" charset="0"/>
              </a:rPr>
              <a:t>PANSS </a:t>
            </a:r>
          </a:p>
          <a:p>
            <a:r>
              <a:rPr lang="vi-VN" sz="2800" dirty="0" smtClean="0">
                <a:latin typeface="Cambria" pitchFamily="18" charset="0"/>
              </a:rPr>
              <a:t>subscore</a:t>
            </a:r>
            <a:endParaRPr lang="en-US" sz="2800" dirty="0">
              <a:latin typeface="Cambria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422"/>
    </mc:Choice>
    <mc:Fallback>
      <p:transition spd="slow" advTm="21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714480" y="285729"/>
          <a:ext cx="8001056" cy="207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857356" y="2643182"/>
          <a:ext cx="7572428" cy="185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214282" y="4714884"/>
          <a:ext cx="9144064" cy="214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575050" y="6000768"/>
            <a:ext cx="5111750" cy="125395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457201" y="357167"/>
            <a:ext cx="1828784" cy="4500594"/>
          </a:xfrm>
        </p:spPr>
        <p:txBody>
          <a:bodyPr>
            <a:noAutofit/>
          </a:bodyPr>
          <a:lstStyle/>
          <a:p>
            <a:r>
              <a:rPr lang="vi-VN" sz="2800" dirty="0" smtClean="0"/>
              <a:t>S100B</a:t>
            </a:r>
          </a:p>
          <a:p>
            <a:endParaRPr lang="vi-VN" sz="2800" dirty="0" smtClean="0"/>
          </a:p>
          <a:p>
            <a:r>
              <a:rPr lang="vi-VN" sz="2800" dirty="0" smtClean="0"/>
              <a:t>and</a:t>
            </a:r>
          </a:p>
          <a:p>
            <a:r>
              <a:rPr lang="vi-VN" sz="2800" dirty="0" smtClean="0"/>
              <a:t> </a:t>
            </a:r>
          </a:p>
          <a:p>
            <a:r>
              <a:rPr lang="vi-VN" sz="2800" dirty="0" smtClean="0"/>
              <a:t>Negative symptom</a:t>
            </a:r>
          </a:p>
          <a:p>
            <a:r>
              <a:rPr lang="vi-VN" sz="2800" dirty="0" smtClean="0"/>
              <a:t>PANSS </a:t>
            </a:r>
          </a:p>
          <a:p>
            <a:r>
              <a:rPr lang="vi-VN" sz="2800" dirty="0" smtClean="0"/>
              <a:t>subscore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2189"/>
    </mc:Choice>
    <mc:Fallback>
      <p:transition spd="slow" advTm="22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Conclusion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1"/>
            <a:ext cx="8858280" cy="52577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vi-VN" sz="2400" b="1" dirty="0" smtClean="0">
                <a:latin typeface="Cambria" pitchFamily="18" charset="0"/>
              </a:rPr>
              <a:t>1.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S100B serum levels in healthy controls and schizophrenic patients</a:t>
            </a:r>
            <a:endParaRPr lang="en-US" sz="2400" b="1" dirty="0" smtClean="0">
              <a:latin typeface="Cambria" pitchFamily="18" charset="0"/>
            </a:endParaRPr>
          </a:p>
          <a:p>
            <a:r>
              <a:rPr lang="vi-VN" sz="2400" dirty="0" smtClean="0">
                <a:latin typeface="Cambria" pitchFamily="18" charset="0"/>
              </a:rPr>
              <a:t>Serum S100B in healthy controls:</a:t>
            </a:r>
            <a:endParaRPr lang="en-US" sz="24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      n = 30, X 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SD = 0,043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0,005 (</a:t>
            </a:r>
            <a:r>
              <a:rPr lang="en-US" sz="2400" dirty="0" err="1" smtClean="0">
                <a:latin typeface="Cambria" pitchFamily="18" charset="0"/>
              </a:rPr>
              <a:t>ng</a:t>
            </a:r>
            <a:r>
              <a:rPr lang="en-US" sz="2400" dirty="0" smtClean="0">
                <a:latin typeface="Cambria" pitchFamily="18" charset="0"/>
              </a:rPr>
              <a:t>/</a:t>
            </a:r>
            <a:r>
              <a:rPr lang="en-US" sz="2400" dirty="0" err="1" smtClean="0">
                <a:latin typeface="Cambria" pitchFamily="18" charset="0"/>
              </a:rPr>
              <a:t>mL</a:t>
            </a:r>
            <a:r>
              <a:rPr lang="en-US" sz="2400" dirty="0" smtClean="0">
                <a:latin typeface="Cambria" pitchFamily="18" charset="0"/>
              </a:rPr>
              <a:t>)</a:t>
            </a:r>
          </a:p>
          <a:p>
            <a:r>
              <a:rPr lang="vi-VN" sz="2400" dirty="0" smtClean="0">
                <a:latin typeface="Cambria" pitchFamily="18" charset="0"/>
              </a:rPr>
              <a:t>Serum </a:t>
            </a:r>
            <a:r>
              <a:rPr lang="en-US" sz="2400" dirty="0" smtClean="0">
                <a:latin typeface="Cambria" pitchFamily="18" charset="0"/>
              </a:rPr>
              <a:t>S100B </a:t>
            </a:r>
            <a:r>
              <a:rPr lang="vi-VN" sz="2400" dirty="0" smtClean="0">
                <a:latin typeface="Cambria" pitchFamily="18" charset="0"/>
              </a:rPr>
              <a:t>in schizophrenia</a:t>
            </a:r>
            <a:r>
              <a:rPr lang="en-US" sz="2400" dirty="0" smtClean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     - </a:t>
            </a:r>
            <a:r>
              <a:rPr lang="vi-VN" sz="2400" dirty="0" smtClean="0">
                <a:latin typeface="Cambria" pitchFamily="18" charset="0"/>
              </a:rPr>
              <a:t>Pre treament</a:t>
            </a:r>
            <a:r>
              <a:rPr lang="en-US" sz="2400" dirty="0" smtClean="0">
                <a:latin typeface="Cambria" pitchFamily="18" charset="0"/>
              </a:rPr>
              <a:t>: n = 37, X 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SD = 0,083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0,046 (</a:t>
            </a:r>
            <a:r>
              <a:rPr lang="en-US" sz="2400" dirty="0" err="1" smtClean="0">
                <a:latin typeface="Cambria" pitchFamily="18" charset="0"/>
              </a:rPr>
              <a:t>ng</a:t>
            </a:r>
            <a:r>
              <a:rPr lang="en-US" sz="2400" dirty="0" smtClean="0">
                <a:latin typeface="Cambria" pitchFamily="18" charset="0"/>
              </a:rPr>
              <a:t>/</a:t>
            </a:r>
            <a:r>
              <a:rPr lang="en-US" sz="2400" dirty="0" err="1" smtClean="0">
                <a:latin typeface="Cambria" pitchFamily="18" charset="0"/>
              </a:rPr>
              <a:t>mL</a:t>
            </a:r>
            <a:r>
              <a:rPr lang="en-US" sz="2400" dirty="0" smtClean="0">
                <a:latin typeface="Cambria" pitchFamily="18" charset="0"/>
              </a:rPr>
              <a:t>)</a:t>
            </a: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     - </a:t>
            </a:r>
            <a:r>
              <a:rPr lang="vi-VN" sz="2400" dirty="0" smtClean="0">
                <a:latin typeface="Cambria" pitchFamily="18" charset="0"/>
              </a:rPr>
              <a:t>Post treament</a:t>
            </a:r>
            <a:r>
              <a:rPr lang="en-US" sz="2400" dirty="0" smtClean="0">
                <a:latin typeface="Cambria" pitchFamily="18" charset="0"/>
              </a:rPr>
              <a:t>(</a:t>
            </a:r>
            <a:r>
              <a:rPr lang="vi-VN" sz="2400" dirty="0" smtClean="0">
                <a:latin typeface="Cambria" pitchFamily="18" charset="0"/>
              </a:rPr>
              <a:t>after</a:t>
            </a:r>
            <a:r>
              <a:rPr lang="en-US" sz="2400" dirty="0" smtClean="0">
                <a:latin typeface="Cambria" pitchFamily="18" charset="0"/>
              </a:rPr>
              <a:t> 25 – 30 </a:t>
            </a:r>
            <a:r>
              <a:rPr lang="vi-VN" sz="2400" dirty="0" smtClean="0">
                <a:latin typeface="Cambria" pitchFamily="18" charset="0"/>
              </a:rPr>
              <a:t>day treament</a:t>
            </a:r>
            <a:r>
              <a:rPr lang="en-US" sz="2400" dirty="0" smtClean="0">
                <a:latin typeface="Cambria" pitchFamily="18" charset="0"/>
              </a:rPr>
              <a:t>): n = 37, X 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SD = 0,06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0,169 (</a:t>
            </a:r>
            <a:r>
              <a:rPr lang="en-US" sz="2400" dirty="0" err="1" smtClean="0">
                <a:latin typeface="Cambria" pitchFamily="18" charset="0"/>
              </a:rPr>
              <a:t>ng</a:t>
            </a:r>
            <a:r>
              <a:rPr lang="en-US" sz="2400" dirty="0" smtClean="0">
                <a:latin typeface="Cambria" pitchFamily="18" charset="0"/>
              </a:rPr>
              <a:t>/</a:t>
            </a:r>
            <a:r>
              <a:rPr lang="en-US" sz="2400" dirty="0" err="1" smtClean="0">
                <a:latin typeface="Cambria" pitchFamily="18" charset="0"/>
              </a:rPr>
              <a:t>mL</a:t>
            </a:r>
            <a:r>
              <a:rPr lang="en-US" sz="2400" dirty="0" smtClean="0">
                <a:latin typeface="Cambria" pitchFamily="18" charset="0"/>
              </a:rPr>
              <a:t>)</a:t>
            </a:r>
          </a:p>
          <a:p>
            <a:r>
              <a:rPr lang="en-US" sz="2400" dirty="0" smtClean="0">
                <a:latin typeface="Cambria" pitchFamily="18" charset="0"/>
              </a:rPr>
              <a:t>There is significant differences of serum S100B </a:t>
            </a:r>
            <a:r>
              <a:rPr lang="vi-VN" sz="2400" dirty="0" smtClean="0"/>
              <a:t>pre treament and post treament</a:t>
            </a:r>
            <a:r>
              <a:rPr lang="en-US" sz="2400" dirty="0" smtClean="0">
                <a:latin typeface="Cambria" pitchFamily="18" charset="0"/>
              </a:rPr>
              <a:t> in schizophrenia patients and those in normal group </a:t>
            </a:r>
            <a:r>
              <a:rPr lang="vi-VN" sz="2400" dirty="0" smtClean="0"/>
              <a:t>,</a:t>
            </a:r>
            <a:r>
              <a:rPr lang="en-US" sz="2400" dirty="0" smtClean="0">
                <a:latin typeface="Cambria" pitchFamily="18" charset="0"/>
              </a:rPr>
              <a:t>p &lt; 0,001.</a:t>
            </a:r>
          </a:p>
          <a:p>
            <a:pPr algn="ctr">
              <a:buNone/>
            </a:pPr>
            <a:endParaRPr lang="en-US" sz="2500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912"/>
    </mc:Choice>
    <mc:Fallback>
      <p:transition spd="slow" advTm="51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 smtClean="0">
                <a:latin typeface="Cambria" pitchFamily="18" charset="0"/>
              </a:rPr>
              <a:t>Conclusion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43101"/>
            <a:ext cx="8858280" cy="52577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ambria" pitchFamily="18" charset="0"/>
              </a:rPr>
              <a:t>2.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elationship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between S100B and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psychophathology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in patients with schizophrenia assessed by Positive and Negative Syndrome Scale (PANSS</a:t>
            </a:r>
            <a:r>
              <a:rPr lang="en-US" sz="2400" b="1" dirty="0" smtClean="0"/>
              <a:t>) </a:t>
            </a:r>
            <a:endParaRPr lang="en-US" sz="2400" b="1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PANSS </a:t>
            </a:r>
            <a:r>
              <a:rPr lang="vi-VN" sz="2400" dirty="0" smtClean="0">
                <a:latin typeface="Cambria" pitchFamily="18" charset="0"/>
              </a:rPr>
              <a:t>score in schizophrenia</a:t>
            </a:r>
            <a:r>
              <a:rPr lang="en-US" sz="2400" dirty="0" smtClean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      - </a:t>
            </a:r>
            <a:r>
              <a:rPr lang="vi-VN" sz="2400" dirty="0" smtClean="0">
                <a:latin typeface="Cambria" pitchFamily="18" charset="0"/>
              </a:rPr>
              <a:t>Pre treament</a:t>
            </a:r>
            <a:r>
              <a:rPr lang="en-US" sz="2400" dirty="0" smtClean="0">
                <a:latin typeface="Cambria" pitchFamily="18" charset="0"/>
              </a:rPr>
              <a:t>: n = 37, X 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SD = 78,65 ± 15,03 (</a:t>
            </a:r>
            <a:r>
              <a:rPr lang="vi-VN" sz="2400" dirty="0" smtClean="0">
                <a:latin typeface="Cambria" pitchFamily="18" charset="0"/>
              </a:rPr>
              <a:t>score</a:t>
            </a:r>
            <a:r>
              <a:rPr lang="en-US" sz="2400" dirty="0" smtClean="0">
                <a:latin typeface="Cambria" pitchFamily="18" charset="0"/>
              </a:rPr>
              <a:t>)</a:t>
            </a: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      - </a:t>
            </a:r>
            <a:r>
              <a:rPr lang="vi-VN" sz="2400" dirty="0" smtClean="0">
                <a:latin typeface="Cambria" pitchFamily="18" charset="0"/>
              </a:rPr>
              <a:t>Post </a:t>
            </a:r>
            <a:r>
              <a:rPr lang="en-US" sz="2400" dirty="0" smtClean="0">
                <a:latin typeface="Cambria" pitchFamily="18" charset="0"/>
              </a:rPr>
              <a:t>: n = 37, X  </a:t>
            </a:r>
            <a:r>
              <a:rPr lang="vi-VN" sz="2400" dirty="0" smtClean="0">
                <a:latin typeface="Cambria" pitchFamily="18" charset="0"/>
              </a:rPr>
              <a:t>±</a:t>
            </a:r>
            <a:r>
              <a:rPr lang="en-US" sz="2400" dirty="0" smtClean="0">
                <a:latin typeface="Cambria" pitchFamily="18" charset="0"/>
              </a:rPr>
              <a:t> SD = 43,22 ± 6,25 (</a:t>
            </a:r>
            <a:r>
              <a:rPr lang="vi-VN" sz="2400" dirty="0" smtClean="0">
                <a:latin typeface="Cambria" pitchFamily="18" charset="0"/>
              </a:rPr>
              <a:t>score</a:t>
            </a:r>
            <a:r>
              <a:rPr lang="en-US" sz="2400" dirty="0" smtClean="0">
                <a:latin typeface="Cambria" pitchFamily="18" charset="0"/>
              </a:rPr>
              <a:t>)</a:t>
            </a:r>
          </a:p>
          <a:p>
            <a:r>
              <a:rPr lang="en-US" sz="2400" dirty="0" smtClean="0">
                <a:latin typeface="Cambria" pitchFamily="18" charset="0"/>
              </a:rPr>
              <a:t>There is a significant positive correlation between S100B serum levels and PANSS score in schizophrenic patients (p &lt; 0,0</a:t>
            </a:r>
            <a:r>
              <a:rPr lang="vi-VN" sz="2400" dirty="0" smtClean="0">
                <a:latin typeface="Cambria" pitchFamily="18" charset="0"/>
              </a:rPr>
              <a:t>01</a:t>
            </a:r>
            <a:r>
              <a:rPr lang="en-US" sz="2400" dirty="0" smtClean="0">
                <a:latin typeface="Cambria" pitchFamily="18" charset="0"/>
              </a:rPr>
              <a:t> )</a:t>
            </a:r>
            <a:endParaRPr lang="en-US" sz="2400" dirty="0">
              <a:latin typeface="Cambria" pitchFamily="18" charset="0"/>
            </a:endParaRPr>
          </a:p>
        </p:txBody>
      </p:sp>
      <p:pic>
        <p:nvPicPr>
          <p:cNvPr id="4" name="Picture 3" descr="Schwu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9144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8544"/>
    </mc:Choice>
    <mc:Fallback>
      <p:transition spd="slow" advTm="38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/>
          <a:lstStyle/>
          <a:p>
            <a:r>
              <a:rPr lang="vi-VN" b="1" dirty="0" smtClean="0">
                <a:solidFill>
                  <a:srgbClr val="00B050"/>
                </a:solidFill>
                <a:latin typeface="Cambria" pitchFamily="18" charset="0"/>
              </a:rPr>
              <a:t>THANK YOU </a:t>
            </a:r>
            <a:r>
              <a:rPr lang="en-US" b="1" dirty="0" smtClean="0">
                <a:solidFill>
                  <a:srgbClr val="00B050"/>
                </a:solidFill>
                <a:latin typeface="Cambria" pitchFamily="18" charset="0"/>
              </a:rPr>
              <a:t>!</a:t>
            </a:r>
            <a:endParaRPr lang="en-US" b="1" dirty="0">
              <a:solidFill>
                <a:srgbClr val="00B05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85918" y="2273850"/>
            <a:ext cx="3335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XIN CHÂN THÀNH CẢM ƠN!</a:t>
            </a:r>
            <a:endParaRPr lang="vi-VN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http://3.bp.blogspot.com/-qIdgcnJrMN4/UL6xofV3ovI/AAAAAAAAF60/j9_NK6vJRmk/s1600/IMG_5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46"/>
            <a:ext cx="9144000" cy="6286544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763"/>
    </mc:Choice>
    <mc:Fallback>
      <p:transition spd="slow" advTm="3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COMPATIBLERD03" val="RXP"/>
  <p:tag name="VARPPTTYPE" val="RXP"/>
  <p:tag name="VARPPTSLIDEFORMAT" val="RXP"/>
  <p:tag name="VARPPTCOMPATIBLE4" val="RXP"/>
  <p:tag name="VARSAVEMESSAGETIMESTAMP" val="RXP6/9/20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1792</Words>
  <Application>Microsoft Office PowerPoint</Application>
  <PresentationFormat>On-screen Show (4:3)</PresentationFormat>
  <Paragraphs>373</Paragraphs>
  <Slides>25</Slides>
  <Notes>7</Notes>
  <HiddenSlides>0</HiddenSlides>
  <MMClips>25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STUDY ON SERUM S100B CONCENTRATION AND RELATIONSHIP BETWEEN IT AND CLINICAL PSYCHOPHATHOLOGY IN SCHIZOPHRENIC PATIENTS </vt:lpstr>
      <vt:lpstr>INTRODUCTION -1</vt:lpstr>
      <vt:lpstr>S100</vt:lpstr>
      <vt:lpstr>S100B</vt:lpstr>
      <vt:lpstr>Effect of extracellular S100B on neurons</vt:lpstr>
      <vt:lpstr>INTRODUCTION - 2</vt:lpstr>
      <vt:lpstr>S100B in schizophrenia</vt:lpstr>
      <vt:lpstr>Objectives</vt:lpstr>
      <vt:lpstr>MATERIALS AND METHODS - 1</vt:lpstr>
      <vt:lpstr>MATERIALS AND METHODS - 2</vt:lpstr>
      <vt:lpstr>MATERIALS AND METHODS - 3</vt:lpstr>
      <vt:lpstr>Slide 12</vt:lpstr>
      <vt:lpstr>RESULT AND DICUSSION</vt:lpstr>
      <vt:lpstr>RESULT AND DICUSSION</vt:lpstr>
      <vt:lpstr>RESULT AND DICUSSION</vt:lpstr>
      <vt:lpstr>RESULT AND DICUSSION</vt:lpstr>
      <vt:lpstr>RESULT AND DICUSSION</vt:lpstr>
      <vt:lpstr>RESULT AND DICUSSION</vt:lpstr>
      <vt:lpstr>RESULT AND DICUSSION</vt:lpstr>
      <vt:lpstr>Slide 20</vt:lpstr>
      <vt:lpstr>Slide 21</vt:lpstr>
      <vt:lpstr>Slide 22</vt:lpstr>
      <vt:lpstr>Conclusion</vt:lpstr>
      <vt:lpstr>Conclusion</vt:lpstr>
      <vt:lpstr>THANK YOU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NGHIÊN CỨU NỒNG ĐỘ PROTEIN S100B HUYẾT THANH Ở BỆNH NHÂN TÂM THẦN PHÂN LIỆT</dc:title>
  <dc:creator>hoa</dc:creator>
  <cp:lastModifiedBy>poonam</cp:lastModifiedBy>
  <cp:revision>42</cp:revision>
  <dcterms:created xsi:type="dcterms:W3CDTF">2013-10-21T16:04:46Z</dcterms:created>
  <dcterms:modified xsi:type="dcterms:W3CDTF">2016-06-13T09:43:02Z</dcterms:modified>
</cp:coreProperties>
</file>